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  <p:sldMasterId id="2147483674" r:id="rId2"/>
  </p:sldMasterIdLst>
  <p:notesMasterIdLst>
    <p:notesMasterId r:id="rId71"/>
  </p:notesMasterIdLst>
  <p:sldIdLst>
    <p:sldId id="773" r:id="rId3"/>
    <p:sldId id="900" r:id="rId4"/>
    <p:sldId id="901" r:id="rId5"/>
    <p:sldId id="902" r:id="rId6"/>
    <p:sldId id="1007" r:id="rId7"/>
    <p:sldId id="1008" r:id="rId8"/>
    <p:sldId id="817" r:id="rId9"/>
    <p:sldId id="744" r:id="rId10"/>
    <p:sldId id="759" r:id="rId11"/>
    <p:sldId id="769" r:id="rId12"/>
    <p:sldId id="798" r:id="rId13"/>
    <p:sldId id="1009" r:id="rId14"/>
    <p:sldId id="1010" r:id="rId15"/>
    <p:sldId id="905" r:id="rId16"/>
    <p:sldId id="906" r:id="rId17"/>
    <p:sldId id="907" r:id="rId18"/>
    <p:sldId id="1011" r:id="rId19"/>
    <p:sldId id="908" r:id="rId20"/>
    <p:sldId id="909" r:id="rId21"/>
    <p:sldId id="1012" r:id="rId22"/>
    <p:sldId id="756" r:id="rId23"/>
    <p:sldId id="1023" r:id="rId24"/>
    <p:sldId id="1024" r:id="rId25"/>
    <p:sldId id="1040" r:id="rId26"/>
    <p:sldId id="1063" r:id="rId27"/>
    <p:sldId id="1041" r:id="rId28"/>
    <p:sldId id="995" r:id="rId29"/>
    <p:sldId id="1042" r:id="rId30"/>
    <p:sldId id="1043" r:id="rId31"/>
    <p:sldId id="1054" r:id="rId32"/>
    <p:sldId id="1057" r:id="rId33"/>
    <p:sldId id="1052" r:id="rId34"/>
    <p:sldId id="1053" r:id="rId35"/>
    <p:sldId id="1055" r:id="rId36"/>
    <p:sldId id="1056" r:id="rId37"/>
    <p:sldId id="1044" r:id="rId38"/>
    <p:sldId id="1045" r:id="rId39"/>
    <p:sldId id="1014" r:id="rId40"/>
    <p:sldId id="1058" r:id="rId41"/>
    <p:sldId id="1025" r:id="rId42"/>
    <p:sldId id="1026" r:id="rId43"/>
    <p:sldId id="991" r:id="rId44"/>
    <p:sldId id="1037" r:id="rId45"/>
    <p:sldId id="1038" r:id="rId46"/>
    <p:sldId id="1059" r:id="rId47"/>
    <p:sldId id="1061" r:id="rId48"/>
    <p:sldId id="1039" r:id="rId49"/>
    <p:sldId id="1060" r:id="rId50"/>
    <p:sldId id="1062" r:id="rId51"/>
    <p:sldId id="846" r:id="rId52"/>
    <p:sldId id="847" r:id="rId53"/>
    <p:sldId id="848" r:id="rId54"/>
    <p:sldId id="851" r:id="rId55"/>
    <p:sldId id="853" r:id="rId56"/>
    <p:sldId id="855" r:id="rId57"/>
    <p:sldId id="860" r:id="rId58"/>
    <p:sldId id="859" r:id="rId59"/>
    <p:sldId id="854" r:id="rId60"/>
    <p:sldId id="856" r:id="rId61"/>
    <p:sldId id="857" r:id="rId62"/>
    <p:sldId id="858" r:id="rId63"/>
    <p:sldId id="1018" r:id="rId64"/>
    <p:sldId id="1046" r:id="rId65"/>
    <p:sldId id="1047" r:id="rId66"/>
    <p:sldId id="1049" r:id="rId67"/>
    <p:sldId id="1050" r:id="rId68"/>
    <p:sldId id="1051" r:id="rId69"/>
    <p:sldId id="704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96592B84-E544-4DAB-A5AE-69628F883921}">
          <p14:sldIdLst>
            <p14:sldId id="773"/>
            <p14:sldId id="900"/>
          </p14:sldIdLst>
        </p14:section>
        <p14:section name="第一部分" id="{BD5CB38A-0F7D-48EC-81E2-D716472BDC9C}">
          <p14:sldIdLst>
            <p14:sldId id="901"/>
            <p14:sldId id="902"/>
            <p14:sldId id="1007"/>
            <p14:sldId id="1008"/>
            <p14:sldId id="817"/>
            <p14:sldId id="744"/>
            <p14:sldId id="759"/>
            <p14:sldId id="769"/>
            <p14:sldId id="798"/>
            <p14:sldId id="1009"/>
            <p14:sldId id="1010"/>
          </p14:sldIdLst>
        </p14:section>
        <p14:section name="第二部分" id="{FE3B9931-37CE-4454-9ADD-9A4830F27183}">
          <p14:sldIdLst>
            <p14:sldId id="905"/>
            <p14:sldId id="906"/>
            <p14:sldId id="907"/>
            <p14:sldId id="1011"/>
            <p14:sldId id="908"/>
            <p14:sldId id="909"/>
            <p14:sldId id="1012"/>
          </p14:sldIdLst>
        </p14:section>
        <p14:section name="第三部分" id="{17129BF6-5051-49EB-AFAE-C4A17A22DADF}">
          <p14:sldIdLst>
            <p14:sldId id="756"/>
          </p14:sldIdLst>
        </p14:section>
        <p14:section name="R" id="{374E578A-AA89-4CE4-AA54-E9756585BFE9}">
          <p14:sldIdLst>
            <p14:sldId id="1023"/>
            <p14:sldId id="1024"/>
            <p14:sldId id="1040"/>
            <p14:sldId id="1063"/>
            <p14:sldId id="1041"/>
            <p14:sldId id="995"/>
            <p14:sldId id="1042"/>
            <p14:sldId id="1043"/>
            <p14:sldId id="1054"/>
            <p14:sldId id="1057"/>
            <p14:sldId id="1052"/>
            <p14:sldId id="1053"/>
            <p14:sldId id="1055"/>
            <p14:sldId id="1056"/>
            <p14:sldId id="1044"/>
            <p14:sldId id="1045"/>
            <p14:sldId id="1014"/>
            <p14:sldId id="1058"/>
          </p14:sldIdLst>
        </p14:section>
        <p14:section name="SAS" id="{B097B147-6FAB-40B2-BB87-E15F3EB34E66}">
          <p14:sldIdLst>
            <p14:sldId id="1025"/>
            <p14:sldId id="1026"/>
            <p14:sldId id="991"/>
            <p14:sldId id="1037"/>
            <p14:sldId id="1038"/>
            <p14:sldId id="1059"/>
            <p14:sldId id="1061"/>
            <p14:sldId id="1039"/>
            <p14:sldId id="1060"/>
            <p14:sldId id="1062"/>
          </p14:sldIdLst>
        </p14:section>
        <p14:section name="SPSS" id="{BB17B454-50B0-4FE2-9155-4823E704DE76}">
          <p14:sldIdLst>
            <p14:sldId id="846"/>
            <p14:sldId id="847"/>
            <p14:sldId id="848"/>
            <p14:sldId id="851"/>
            <p14:sldId id="853"/>
            <p14:sldId id="855"/>
          </p14:sldIdLst>
        </p14:section>
        <p14:section name="Stata" id="{818A943D-5420-4C50-B52F-E16604CA2A3C}">
          <p14:sldIdLst>
            <p14:sldId id="860"/>
            <p14:sldId id="859"/>
            <p14:sldId id="854"/>
            <p14:sldId id="856"/>
            <p14:sldId id="857"/>
            <p14:sldId id="858"/>
            <p14:sldId id="1018"/>
          </p14:sldIdLst>
        </p14:section>
        <p14:section name="课后作业" id="{31D574E0-BF84-4F58-94B0-D422EA84D393}">
          <p14:sldIdLst>
            <p14:sldId id="1046"/>
            <p14:sldId id="1047"/>
            <p14:sldId id="1049"/>
            <p14:sldId id="1050"/>
            <p14:sldId id="1051"/>
            <p14:sldId id="7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0" autoAdjust="0"/>
    <p:restoredTop sz="95677" autoAdjust="0"/>
  </p:normalViewPr>
  <p:slideViewPr>
    <p:cSldViewPr snapToGrid="0">
      <p:cViewPr varScale="1">
        <p:scale>
          <a:sx n="97" d="100"/>
          <a:sy n="97" d="100"/>
        </p:scale>
        <p:origin x="539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CCAB3-91D2-4D30-9BA1-06493B0580C2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43D00-88C6-45FD-9ADC-235C3782E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17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035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？</a:t>
            </a:r>
            <a:r>
              <a:rPr lang="en-US" altLang="zh-CN" dirty="0"/>
              <a:t>=12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88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344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H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检验：多种实现途径，如：</a:t>
            </a:r>
            <a:endParaRPr lang="en-US" altLang="zh-CN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调用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NPAR1 WAY 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过程产生的卡方统计量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、</a:t>
            </a:r>
            <a:endParaRPr lang="en-US" altLang="zh-CN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调用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FREQ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过程产生的第二个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CMH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统计量”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row mean scores differ” (Kruskal-Wallis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结果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、</a:t>
            </a:r>
            <a:endParaRPr lang="en-US" altLang="zh-CN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调用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ANOVA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过程产生的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R-Square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与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υ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总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总自由度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之积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均为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Kruskal-Wallis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检验结果。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93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样本间两两比较则可以通过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RANK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和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ANOVA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两过程的结合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采用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MEANS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语句来实现：</a:t>
            </a:r>
            <a:endParaRPr lang="en-US" altLang="zh-CN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即先对原始数据进行排序，求相应的秩次（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），然后对秩进行参数的多重比较（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），这里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ANOVA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过程步中的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MEANS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规定采用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LSD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法进行两两比较，也可使用其他方法。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32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这里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ANOVA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过程步中的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MEANS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规定采用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LSD/Bonferroni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法进行两两比较，结果一致。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796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SAS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软件中实现</a:t>
            </a:r>
            <a:r>
              <a:rPr lang="en-US" altLang="zh-CN" sz="1200" b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Friedman </a:t>
            </a:r>
            <a:r>
              <a:rPr lang="en-US" altLang="zh-CN" sz="1200" b="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1200" b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200" b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的过程步有以下两种方法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: FREQ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过程 以及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RANK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GLM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两过程的结合。</a:t>
            </a:r>
            <a:endParaRPr lang="en-US" altLang="zh-CN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调用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FREQ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过程产生的第二个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CMH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统计量、</a:t>
            </a:r>
            <a:endParaRPr lang="en-US" altLang="zh-CN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调用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GLM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过程产生的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R2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与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(υ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总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-υ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区组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之积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均为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Friedman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检验结果。</a:t>
            </a:r>
            <a:endParaRPr lang="en-US" altLang="zh-CN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289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各个样本两两比较可通过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RAN K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GLM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两过程的结合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采用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LSMEANS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语句来实现。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457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与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；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与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有差异。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345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02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47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81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当组数</a:t>
            </a:r>
            <a:r>
              <a:rPr lang="en-US" altLang="zh-CN" dirty="0"/>
              <a:t>k=3</a:t>
            </a:r>
            <a:r>
              <a:rPr lang="zh-CN" altLang="en-US" dirty="0"/>
              <a:t>，且各组</a:t>
            </a:r>
            <a:r>
              <a:rPr lang="en-US" altLang="zh-CN" dirty="0"/>
              <a:t>N&lt;=5</a:t>
            </a:r>
            <a:r>
              <a:rPr lang="zh-CN" altLang="en-US" dirty="0"/>
              <a:t>，可查</a:t>
            </a:r>
            <a:r>
              <a:rPr lang="en-US" altLang="zh-CN" dirty="0"/>
              <a:t>H</a:t>
            </a:r>
            <a:r>
              <a:rPr lang="zh-CN" altLang="en-US" dirty="0"/>
              <a:t>界值表得到</a:t>
            </a:r>
            <a:r>
              <a:rPr lang="en-US" altLang="zh-CN" dirty="0"/>
              <a:t>P</a:t>
            </a:r>
            <a:r>
              <a:rPr lang="zh-CN" altLang="en-US" dirty="0"/>
              <a:t>值。当组数</a:t>
            </a:r>
            <a:r>
              <a:rPr lang="en-US" altLang="zh-CN" dirty="0"/>
              <a:t>k</a:t>
            </a:r>
            <a:r>
              <a:rPr lang="zh-CN" altLang="en-US" dirty="0"/>
              <a:t>或各组例数</a:t>
            </a:r>
            <a:r>
              <a:rPr lang="en-US" altLang="zh-CN" dirty="0"/>
              <a:t>n</a:t>
            </a:r>
            <a:r>
              <a:rPr lang="zh-CN" altLang="en-US" dirty="0"/>
              <a:t>超出</a:t>
            </a:r>
            <a:r>
              <a:rPr lang="en-US" altLang="zh-CN" dirty="0"/>
              <a:t>H</a:t>
            </a:r>
            <a:r>
              <a:rPr lang="zh-CN" altLang="en-US" dirty="0"/>
              <a:t>界值表时，由于</a:t>
            </a:r>
            <a:r>
              <a:rPr lang="en-US" altLang="zh-CN" dirty="0"/>
              <a:t>H0</a:t>
            </a:r>
            <a:r>
              <a:rPr lang="zh-CN" altLang="en-US" dirty="0"/>
              <a:t>成立时</a:t>
            </a:r>
            <a:r>
              <a:rPr lang="en-US" altLang="zh-CN" dirty="0"/>
              <a:t>H</a:t>
            </a:r>
            <a:r>
              <a:rPr lang="zh-CN" altLang="en-US" dirty="0"/>
              <a:t>值近似服从卡方分布，此时可查卡方界值表得到</a:t>
            </a:r>
            <a:r>
              <a:rPr lang="en-US" altLang="zh-CN" dirty="0"/>
              <a:t>P</a:t>
            </a:r>
            <a:r>
              <a:rPr lang="zh-CN" altLang="en-US" dirty="0"/>
              <a:t>值。校正后，统计量为</a:t>
            </a:r>
            <a:r>
              <a:rPr lang="en-US" altLang="zh-CN" dirty="0"/>
              <a:t>6.3884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602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使用不同软件或同一软件采用不同的方法，其多重比较结果可能不同。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 err="1">
                <a:solidFill>
                  <a:srgbClr val="121212"/>
                </a:solidFill>
                <a:effectLst/>
                <a:latin typeface="-apple-system"/>
              </a:rPr>
              <a:t>pairwise.wilcox.test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r>
              <a:rPr lang="zh-CN" altLang="en-US" dirty="0"/>
              <a:t>展示两两比较的</a:t>
            </a:r>
            <a:r>
              <a:rPr lang="en-US" altLang="zh-CN" dirty="0"/>
              <a:t>P</a:t>
            </a:r>
            <a:r>
              <a:rPr lang="zh-CN" altLang="en-US" dirty="0"/>
              <a:t>值，与</a:t>
            </a:r>
            <a:r>
              <a:rPr lang="en-US" altLang="zh-CN" dirty="0"/>
              <a:t>0.05/6=0.00833</a:t>
            </a:r>
            <a:r>
              <a:rPr lang="zh-CN" altLang="en-US" dirty="0"/>
              <a:t>比较。</a:t>
            </a:r>
            <a:r>
              <a:rPr lang="en-US" altLang="zh-CN" dirty="0"/>
              <a:t>Warning: In </a:t>
            </a:r>
            <a:r>
              <a:rPr lang="en-US" altLang="zh-CN" dirty="0" err="1"/>
              <a:t>wilcox.test.default</a:t>
            </a:r>
            <a:r>
              <a:rPr lang="en-US" altLang="zh-CN" dirty="0"/>
              <a:t>(xi, </a:t>
            </a:r>
            <a:r>
              <a:rPr lang="en-US" altLang="zh-CN" dirty="0" err="1"/>
              <a:t>xj</a:t>
            </a:r>
            <a:r>
              <a:rPr lang="en-US" altLang="zh-CN" dirty="0"/>
              <a:t>, paired = paired, ...) :  </a:t>
            </a:r>
            <a:r>
              <a:rPr lang="zh-CN" altLang="en-US" dirty="0"/>
              <a:t>无法精確計算带连结的</a:t>
            </a:r>
            <a:r>
              <a:rPr lang="en-US" altLang="zh-CN" dirty="0"/>
              <a:t>p</a:t>
            </a:r>
            <a:r>
              <a:rPr lang="zh-CN" altLang="en-US" dirty="0"/>
              <a:t>值。</a:t>
            </a:r>
            <a:endParaRPr lang="en-US" altLang="zh-CN" dirty="0"/>
          </a:p>
          <a:p>
            <a:r>
              <a:rPr lang="en-US" altLang="zh-CN" b="1" i="0" dirty="0" err="1">
                <a:solidFill>
                  <a:srgbClr val="121212"/>
                </a:solidFill>
                <a:effectLst/>
                <a:latin typeface="-apple-system"/>
              </a:rPr>
              <a:t>Nemenyi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法：只有选择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method = “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Chisq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”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a tie correction is employed.</a:t>
            </a:r>
          </a:p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Dunnett’s 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法：适用于实验设计阶段就计划了某些均数的两两比较，最常见的就是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多个处理组和实验组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之间的比较。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Tukey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HSD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法：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PingFang SC"/>
              </a:rPr>
              <a:t>Tukey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PingFang SC"/>
              </a:rPr>
              <a:t>氏固定差距检验法，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如果需要进行任意两组之间比较的</a:t>
            </a: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探索性研究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且比较的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各组样本量相等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Tukey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法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效率较高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555666"/>
                </a:solidFill>
                <a:effectLst/>
                <a:latin typeface="-apple-system"/>
              </a:rPr>
              <a:t>Bonferroni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法：保守，事后比较，</a:t>
            </a: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验证性研究，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用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Bonferroni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或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LSD-t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比较好，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Bonferroni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法适用于</a:t>
            </a: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小于</a:t>
            </a:r>
            <a:r>
              <a:rPr lang="en-US" altLang="zh-CN" b="1" i="0" dirty="0">
                <a:solidFill>
                  <a:srgbClr val="555666"/>
                </a:solidFill>
                <a:effectLst/>
                <a:latin typeface="-apple-system"/>
              </a:rPr>
              <a:t>5</a:t>
            </a: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组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的比较。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867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使用不同软件或同一软件采用不同的方法，其多重比较结果可能不同。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 err="1">
                <a:solidFill>
                  <a:srgbClr val="121212"/>
                </a:solidFill>
                <a:effectLst/>
                <a:latin typeface="-apple-system"/>
              </a:rPr>
              <a:t>pairwise.wilcox.test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r>
              <a:rPr lang="zh-CN" altLang="en-US" dirty="0"/>
              <a:t>展示两两比较的</a:t>
            </a:r>
            <a:r>
              <a:rPr lang="en-US" altLang="zh-CN" dirty="0"/>
              <a:t>P</a:t>
            </a:r>
            <a:r>
              <a:rPr lang="zh-CN" altLang="en-US" dirty="0"/>
              <a:t>值，与</a:t>
            </a:r>
            <a:r>
              <a:rPr lang="en-US" altLang="zh-CN" dirty="0"/>
              <a:t>0.05/6=0.00833</a:t>
            </a:r>
            <a:r>
              <a:rPr lang="zh-CN" altLang="en-US" dirty="0"/>
              <a:t>比较。</a:t>
            </a:r>
            <a:r>
              <a:rPr lang="en-US" altLang="zh-CN" dirty="0"/>
              <a:t>Warning: In </a:t>
            </a:r>
            <a:r>
              <a:rPr lang="en-US" altLang="zh-CN" dirty="0" err="1"/>
              <a:t>wilcox.test.default</a:t>
            </a:r>
            <a:r>
              <a:rPr lang="en-US" altLang="zh-CN" dirty="0"/>
              <a:t>(xi, </a:t>
            </a:r>
            <a:r>
              <a:rPr lang="en-US" altLang="zh-CN" dirty="0" err="1"/>
              <a:t>xj</a:t>
            </a:r>
            <a:r>
              <a:rPr lang="en-US" altLang="zh-CN" dirty="0"/>
              <a:t>, paired = paired, ...) :  </a:t>
            </a:r>
            <a:r>
              <a:rPr lang="zh-CN" altLang="en-US" dirty="0"/>
              <a:t>无法精確計算带连结的</a:t>
            </a:r>
            <a:r>
              <a:rPr lang="en-US" altLang="zh-CN" dirty="0"/>
              <a:t>p</a:t>
            </a:r>
            <a:r>
              <a:rPr lang="zh-CN" altLang="en-US" dirty="0"/>
              <a:t>值。</a:t>
            </a:r>
            <a:endParaRPr lang="en-US" altLang="zh-CN" dirty="0"/>
          </a:p>
          <a:p>
            <a:r>
              <a:rPr lang="en-US" altLang="zh-CN" b="1" i="0" dirty="0" err="1">
                <a:solidFill>
                  <a:srgbClr val="121212"/>
                </a:solidFill>
                <a:effectLst/>
                <a:latin typeface="-apple-system"/>
              </a:rPr>
              <a:t>Nemenyi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法：只有选择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method = “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Chisq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”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a tie correction is employed.</a:t>
            </a:r>
          </a:p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Dunnett’s 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法：适用于实验设计阶段就计划了某些均数的两两比较，最常见的就是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多个处理组和实验组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之间的比较。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Tukey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HSD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法：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PingFang SC"/>
              </a:rPr>
              <a:t>Tukey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PingFang SC"/>
              </a:rPr>
              <a:t>氏固定差距检验法，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如果需要进行任意两组之间比较的</a:t>
            </a: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探索性研究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且比较的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各组样本量相等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Tukey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法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效率较高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555666"/>
                </a:solidFill>
                <a:effectLst/>
                <a:latin typeface="-apple-system"/>
              </a:rPr>
              <a:t>Bonferroni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法：保守，事后比较，</a:t>
            </a: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验证性研究，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用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Bonferroni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或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LSD-t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比较好，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Bonferroni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法适用于</a:t>
            </a: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小于</a:t>
            </a:r>
            <a:r>
              <a:rPr lang="en-US" altLang="zh-CN" b="1" i="0" dirty="0">
                <a:solidFill>
                  <a:srgbClr val="555666"/>
                </a:solidFill>
                <a:effectLst/>
                <a:latin typeface="-apple-system"/>
              </a:rPr>
              <a:t>5</a:t>
            </a: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组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的比较。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43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 err="1">
                <a:solidFill>
                  <a:srgbClr val="121212"/>
                </a:solidFill>
                <a:effectLst/>
                <a:latin typeface="-apple-system"/>
              </a:rPr>
              <a:t>pairwise.wilcox.test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是</a:t>
            </a:r>
            <a:r>
              <a:rPr lang="en-US" altLang="zh-CN" b="1" i="0" dirty="0">
                <a:solidFill>
                  <a:srgbClr val="555666"/>
                </a:solidFill>
                <a:effectLst/>
                <a:latin typeface="-apple-system"/>
              </a:rPr>
              <a:t>Bonferroni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法，保守，事后比较，</a:t>
            </a: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验证性研究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，适用于</a:t>
            </a: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小于</a:t>
            </a:r>
            <a:r>
              <a:rPr lang="en-US" altLang="zh-CN" b="1" i="0" dirty="0">
                <a:solidFill>
                  <a:srgbClr val="555666"/>
                </a:solidFill>
                <a:effectLst/>
                <a:latin typeface="-apple-system"/>
              </a:rPr>
              <a:t>5</a:t>
            </a:r>
            <a:r>
              <a:rPr lang="zh-CN" altLang="en-US" b="1" i="0" dirty="0">
                <a:solidFill>
                  <a:srgbClr val="555666"/>
                </a:solidFill>
                <a:effectLst/>
                <a:latin typeface="-apple-system"/>
              </a:rPr>
              <a:t>组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的比较。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该函数能够返回</a:t>
            </a:r>
            <a:r>
              <a:rPr lang="zh-CN" altLang="en-US" dirty="0"/>
              <a:t>两两比较的</a:t>
            </a:r>
            <a:r>
              <a:rPr lang="en-US" altLang="zh-CN" dirty="0"/>
              <a:t>P</a:t>
            </a:r>
            <a:r>
              <a:rPr lang="zh-CN" altLang="en-US" dirty="0"/>
              <a:t>值，且是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调整后的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值，</a:t>
            </a:r>
            <a:r>
              <a:rPr lang="zh-CN" altLang="en-US" dirty="0"/>
              <a:t>与</a:t>
            </a:r>
            <a:r>
              <a:rPr lang="zh-CN" altLang="en-US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调整后的</a:t>
            </a:r>
            <a:r>
              <a:rPr lang="en-US" altLang="zh-CN" sz="12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en-US" altLang="zh-CN" dirty="0"/>
              <a:t>0.05/6=0.00833</a:t>
            </a:r>
            <a:r>
              <a:rPr lang="zh-CN" altLang="en-US" b="1" dirty="0"/>
              <a:t>比较</a:t>
            </a:r>
            <a:r>
              <a:rPr lang="zh-CN" altLang="en-US" dirty="0"/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Warning: In </a:t>
            </a:r>
            <a:r>
              <a:rPr lang="en-US" altLang="zh-CN" dirty="0" err="1"/>
              <a:t>wilcox.test.default</a:t>
            </a:r>
            <a:r>
              <a:rPr lang="en-US" altLang="zh-CN" dirty="0"/>
              <a:t>(xi, </a:t>
            </a:r>
            <a:r>
              <a:rPr lang="en-US" altLang="zh-CN" dirty="0" err="1"/>
              <a:t>xj</a:t>
            </a:r>
            <a:r>
              <a:rPr lang="en-US" altLang="zh-CN" dirty="0"/>
              <a:t>, paired = paired, ...) :  </a:t>
            </a:r>
            <a:r>
              <a:rPr lang="zh-CN" altLang="en-US" dirty="0"/>
              <a:t>无法精確計算带连结的</a:t>
            </a:r>
            <a:r>
              <a:rPr lang="en-US" altLang="zh-CN" dirty="0"/>
              <a:t>p</a:t>
            </a:r>
            <a:r>
              <a:rPr lang="zh-CN" altLang="en-US" dirty="0"/>
              <a:t>值。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142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 err="1">
                <a:solidFill>
                  <a:srgbClr val="121212"/>
                </a:solidFill>
                <a:effectLst/>
                <a:latin typeface="-apple-system"/>
              </a:rPr>
              <a:t>Nemenyi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法：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Dist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the distribution for determining the p-value. Defaults to "Tukey".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只有选择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dist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= “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Chisq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”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，才会对结（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出现相同秩次的现象称为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相持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或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结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）进行校正，给出校正后的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28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13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Tukey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HSD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法：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PingFang SC"/>
              </a:rPr>
              <a:t>Tukey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PingFang SC"/>
              </a:rPr>
              <a:t>氏固定差距检验法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0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7C8CB-D6F6-4559-AC19-FEE51F895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16D2DC-B73A-4E64-B000-85AD855AA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E4832-1993-4FB0-9C37-8139E528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72B61FBB-312B-4E4D-AF9F-5F79CE9D0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3BC64-166C-4C26-90DB-7B727C2E4A7A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9EB3AFEB-70CB-4E49-ABFB-0DC72A50B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3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E6A30-B03E-492C-A93B-71320130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2A57A1-A7E3-4FEC-8930-DEB32355C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1624E2-DB02-4DB6-B037-46FBF8A53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8CE-2337-4C40-ABD8-0C8E33751848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24A179-6EE8-45BC-ACBC-CBCC209A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0DF755-F62A-409D-B72E-DDF31A41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1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45B88B-A2DF-4BD1-BF9E-E88D3284D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C94BD3-C9BF-47ED-BE76-E0A8DB019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FE0F5-1C84-4DC6-BF76-F8705FFA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885-7740-421D-9BD3-B3542228D3C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7110A-F25B-41DE-8C89-24FFA608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092DDF-684D-49F4-922A-AABD2068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73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953E1-B87D-47F5-86A1-CE05B9DC352C}" type="datetime1">
              <a:rPr lang="zh-CN" altLang="en-US" smtClean="0"/>
              <a:t>2022/11/12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b="0"/>
              <a:t>7-</a:t>
            </a:r>
            <a:r>
              <a:rPr lang="zh-CN" altLang="en-US" b="0"/>
              <a:t>秩和检验</a:t>
            </a:r>
            <a:endParaRPr lang="en-US" altLang="zh-CN" b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6EFF2-99A5-4C69-A42C-6B04DC4939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397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2D969-4C4D-4DBE-A18B-D42FBB4E1F6E}" type="datetime1">
              <a:rPr lang="zh-CN" altLang="en-US" smtClean="0"/>
              <a:t>2022/11/12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b="0"/>
              <a:t>7-</a:t>
            </a:r>
            <a:r>
              <a:rPr lang="zh-CN" altLang="en-US" b="0"/>
              <a:t>秩和检验</a:t>
            </a:r>
            <a:endParaRPr lang="en-US" altLang="zh-CN" b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E0BC8-B83C-4033-B1E7-39AB8122BA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316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2C83BE6D-3364-4E86-9CFE-8E6AFEFE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244C923-4808-4DED-A3D9-F548989337B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9FEDFEEA-44A1-471A-AD19-BB30C95E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FBBEBBF-EC5A-4782-BC55-0E49DCFE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7B881F-A8E4-48BE-A62C-FDC54C3103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337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7C8CB-D6F6-4559-AC19-FEE51F895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16D2DC-B73A-4E64-B000-85AD855AA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B993E-AC00-4E92-A6B4-1EB6747F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91D4-06EA-4AE5-A500-E2D53C2E2443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39335-A684-4BF6-924F-0C8E46632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E4832-1993-4FB0-9C37-8139E528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50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72E75-4160-434E-995E-9E683385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6F906-8C7F-46B7-BBF6-52C7B1D4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820E4F-119B-4D94-9DF4-DF194CB2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E89-FB55-4873-9811-6A3FBC9E134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BA9D3F-7BB4-43E6-AA95-8A187491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915B2-4BF5-4A6E-8DDB-88C720F3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C9D42-52D9-4E36-A5A6-8E417AA7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CA9560-AA25-4F63-989A-50387C188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9FE29-DB97-44AA-995B-8DBD1171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EB966-14C5-4DCC-8701-4481F267F7DD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2A8071-6ADC-47A1-B2A5-55289ABA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F0C3E6-6E90-44CE-8D98-8372584F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599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89AC0-6670-453F-95D4-17EB5F6C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76208-22E5-4335-8F47-3228514ED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23A2D-79E7-4EFB-AC87-59197AC3C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8663A6-7F2A-47DE-9979-7A19FBBD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C6EE-2C53-40F3-8BAC-4ED7617D6DDC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874BE2-9BC5-4E60-8859-3F2241C68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0C82BD-D80F-43E7-8C7E-1003D53C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818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BE60D-AD38-4690-A39C-F5017CC5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07C6F-8BE5-481F-A473-B330CF92B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9E612-2B06-419F-9EA1-57C6A63FE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97FD92-6EBC-4EAA-AD81-E76038021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5089CD-3CB0-472C-AF41-11112A4AD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A72488-D736-4D5E-B7C8-45A6C8EB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32CF-590B-43B4-8963-91590FC252B7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664453-5435-4317-8D22-F208D3DB8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5FDE8A1-CC62-4AEE-B82E-72C1B22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33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72E75-4160-434E-995E-9E683385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6F906-8C7F-46B7-BBF6-52C7B1D4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915B2-4BF5-4A6E-8DDB-88C720F3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44197AFA-F4A6-47B8-B0BF-35872B377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CA8CF-0CA8-46C1-A05A-01384E5C0C6F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53181C11-3684-4D88-8265-0F0D59AFD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9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298CD-C259-40EE-88F6-F391CB9A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01EFD3-6D39-4701-927D-1880A23E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0D02-2963-47C8-8F97-1985E73E887A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288417-4246-43B9-865B-4B8919AF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3392C4-0354-4BB4-B802-86106F90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82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CDC641-F96A-4E96-9384-CEB0F34E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E69C3-5F13-4FBB-92AE-1A599345E7CF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EFA63C-FCBD-4766-A850-772E7884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4EE7DF-A28D-446A-8940-DD0A312A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521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4D523-E4A4-4820-8151-FAD3C0D5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2804B5-BB10-4D31-B349-6397B01B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38C021-2C58-47C3-812F-30BD65DB5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264CEA-2E0F-4C13-9C59-B1E367DA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0BA5-A468-4752-A14D-4CA56B12E789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C660F-A0EC-430F-BE38-552F250B4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08A3BB-B04B-4501-8767-DC427750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9768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DD608-BFC7-4130-A6DD-87C99215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3F3F0D-A752-4A36-BE38-ADF6D831F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B5202B-22CC-4816-84FA-4450D91D3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251BA9-3CF3-4B2F-B0AB-0A322E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ADD1-9A79-4A2A-A568-FD3E921A6CCB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F973C2-3F83-4BED-91F4-446D61EE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AA3926-0D57-4539-A42C-AB478E29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2169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E6A30-B03E-492C-A93B-71320130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2A57A1-A7E3-4FEC-8930-DEB32355C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1624E2-DB02-4DB6-B037-46FBF8A53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33AF-3C87-44A0-A96E-E8F2396767DD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24A179-6EE8-45BC-ACBC-CBCC209A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0DF755-F62A-409D-B72E-DDF31A41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684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45B88B-A2DF-4BD1-BF9E-E88D3284D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C94BD3-C9BF-47ED-BE76-E0A8DB019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FE0F5-1C84-4DC6-BF76-F8705FFA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4C9B-E482-4A16-BA32-636337EE01E9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7110A-F25B-41DE-8C89-24FFA608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092DDF-684D-49F4-922A-AABD2068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138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BCC1F-4570-4280-9800-33BD01236107}" type="datetime1">
              <a:rPr lang="zh-CN" altLang="en-US" smtClean="0"/>
              <a:t>2022/11/12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b="0"/>
              <a:t>7-</a:t>
            </a:r>
            <a:r>
              <a:rPr lang="zh-CN" altLang="en-US" b="0"/>
              <a:t>秩和检验</a:t>
            </a:r>
            <a:endParaRPr lang="en-US" altLang="zh-CN" b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6EFF2-99A5-4C69-A42C-6B04DC4939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822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198B9-CC44-4728-AB86-4BC4E1A38471}" type="datetime1">
              <a:rPr lang="zh-CN" altLang="en-US" smtClean="0"/>
              <a:t>2022/11/12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b="0"/>
              <a:t>7-</a:t>
            </a:r>
            <a:r>
              <a:rPr lang="zh-CN" altLang="en-US" b="0"/>
              <a:t>秩和检验</a:t>
            </a:r>
            <a:endParaRPr lang="en-US" altLang="zh-CN" b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E0BC8-B83C-4033-B1E7-39AB8122BA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534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C9D42-52D9-4E36-A5A6-8E417AA7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CA9560-AA25-4F63-989A-50387C188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F0C3E6-6E90-44CE-8D98-8372584F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6908E1A-E00F-4872-BABF-946F7484D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7B982-503E-43D1-BC4A-B04896034AC3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4FB33CA4-02D6-4140-9935-58751D967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053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89AC0-6670-453F-95D4-17EB5F6C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76208-22E5-4335-8F47-3228514ED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23A2D-79E7-4EFB-AC87-59197AC3C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0C82BD-D80F-43E7-8C7E-1003D53C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F38F8BAC-D702-469F-BD6C-11F8CCCAEFF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56952-04B1-40B3-9E23-E99470882C12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989834E-3DD9-40D9-B261-6EE4E6CB0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96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BE60D-AD38-4690-A39C-F5017CC5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07C6F-8BE5-481F-A473-B330CF92B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9E612-2B06-419F-9EA1-57C6A63FE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97FD92-6EBC-4EAA-AD81-E76038021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5089CD-3CB0-472C-AF41-11112A4AD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5FDE8A1-CC62-4AEE-B82E-72C1B22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2D4931D-F975-48FF-8950-748F78E5A7E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848AE-3F2C-437A-B386-F4D017F4A049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E20F5335-8C87-4546-BF70-52EDA1D046D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45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298CD-C259-40EE-88F6-F391CB9A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3392C4-0354-4BB4-B802-86106F90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2BA16EE4-24F0-488D-B1BF-AAE280A89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95028-1B91-4C62-BA64-0A82DFF13735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7A4B0DF5-53B6-4849-BA12-D271DEACD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96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4EE7DF-A28D-446A-8940-DD0A312A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68DE207-538F-4FED-A42D-5D143091A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E4036-F2D0-4231-B785-2F32E5A749A3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79F4C9C-5A62-48E3-B5C8-645C799D0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84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4D523-E4A4-4820-8151-FAD3C0D5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2804B5-BB10-4D31-B349-6397B01B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38C021-2C58-47C3-812F-30BD65DB5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08A3BB-B04B-4501-8767-DC427750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599D94B0-4BA5-42AB-9DC2-D82CD01DE66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CF6FF-BE23-4300-92DA-72C37AC2AC93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AF4B694-080A-40BB-9058-52D82AC86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93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DD608-BFC7-4130-A6DD-87C99215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3F3F0D-A752-4A36-BE38-ADF6D831F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B5202B-22CC-4816-84FA-4450D91D3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AA3926-0D57-4539-A42C-AB478E29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356F1A22-65F7-48E7-997E-B0C3BC1B55E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CEAD0-42A2-4E13-9F91-6AD740469A95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3714EE6-CC8E-4897-8C90-FA1B465BC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36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2534C5-FBD1-4099-80FE-984D0C41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59F457-0C02-4E75-95BA-E287ABFD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2222B4-A060-4149-8233-2C60B9DCE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32339-99E2-44BF-B451-BF5CF06513B6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D9B5B9-1526-4E4D-9843-B857D502B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C386F2-FA7D-49D9-BA3B-1B8EFAAD9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7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88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2534C5-FBD1-4099-80FE-984D0C41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59F457-0C02-4E75-95BA-E287ABFD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2222B4-A060-4149-8233-2C60B9DCE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1F596-9670-4CE4-86FD-DFAA73DA7036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D9B5B9-1526-4E4D-9843-B857D502B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C386F2-FA7D-49D9-BA3B-1B8EFAAD9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01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8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CF632-8BD4-4BD6-8787-D9C29FB26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10466"/>
            <a:ext cx="9144000" cy="132344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</a:t>
            </a: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B1231B-2493-40EB-9153-E7C340460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77702"/>
            <a:ext cx="9144000" cy="16557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郝元涛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D9DD2-D72B-4BED-BAB2-472B7383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9DB650-85CA-449B-8122-89F78C2B9A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149" y="167018"/>
            <a:ext cx="4733851" cy="782439"/>
          </a:xfrm>
          <a:prstGeom prst="rect">
            <a:avLst/>
          </a:prstGeom>
        </p:spPr>
      </p:pic>
      <p:pic>
        <p:nvPicPr>
          <p:cNvPr id="8" name="图片 19" descr="公共卫生学院标副本.jpg">
            <a:extLst>
              <a:ext uri="{FF2B5EF4-FFF2-40B4-BE49-F238E27FC236}">
                <a16:creationId xmlns:a16="http://schemas.microsoft.com/office/drawing/2014/main" id="{B1EB9E0E-861A-461A-97D2-E4502BEA9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138" y="167018"/>
            <a:ext cx="632062" cy="63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60FCBB3-F3B7-4BDA-8E94-825E59598435}"/>
              </a:ext>
            </a:extLst>
          </p:cNvPr>
          <p:cNvSpPr txBox="1"/>
          <p:nvPr/>
        </p:nvSpPr>
        <p:spPr>
          <a:xfrm>
            <a:off x="1963339" y="2056476"/>
            <a:ext cx="8265319" cy="131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秩 和 检 验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97B1AEB2-B889-48BD-BB2B-F1082E662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D38A1-EEAB-4DFD-9604-E0E5E2B5428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2022/11/12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BBF69AA3-A129-4AD1-8451-C1D89DDEB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秩和检验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65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02AA1F-85A4-458A-A7B7-BF1A3325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4D74D6-3CED-4E30-B91C-0EA71139487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9291CF-A59A-4A5A-930E-A4A7BC9C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87361-26A7-4A3A-A8E4-1F0EB087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504C22-439C-4EC8-89DB-03976D6E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6" y="161049"/>
            <a:ext cx="10795001" cy="623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47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E34A319-D858-4115-AA71-8733663F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随机区组设计资料的秩和检验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27E367E9-CC67-4741-AF7C-D8E288118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编秩、求秩和</a:t>
                </a:r>
              </a:p>
              <a:p>
                <a:pPr lvl="1">
                  <a:lnSpc>
                    <a:spcPct val="150000"/>
                  </a:lnSpc>
                  <a:spcBef>
                    <a:spcPts val="1000"/>
                  </a:spcBef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分别在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各区组内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将数据从小到大编秩，如遇相同数值，则取其平均秩次</a:t>
                </a:r>
              </a:p>
              <a:p>
                <a:pPr lvl="1">
                  <a:lnSpc>
                    <a:spcPct val="150000"/>
                  </a:lnSpc>
                  <a:spcBef>
                    <a:spcPts val="1000"/>
                  </a:spcBef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分别将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各处理组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的秩次相加，得到相应各处理组的秩和</a:t>
                </a:r>
                <a:r>
                  <a:rPr kumimoji="0" lang="en-US" altLang="zh-CN" b="1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kumimoji="0" lang="en-US" altLang="zh-CN" b="1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endParaRPr kumimoji="0" lang="zh-CN" altLang="en-US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u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计算检验统计量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lvl="1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kumimoji="0" lang="en-US" altLang="zh-CN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𝑴</m:t>
                    </m:r>
                    <m:r>
                      <a:rPr kumimoji="0" lang="en-US" altLang="zh-CN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  <m:sup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𝒌</m:t>
                        </m:r>
                      </m:sup>
                      <m:e>
                        <m:sSup>
                          <m:sSupPr>
                            <m:ctrlPr>
                              <a:rPr kumimoji="0" lang="en-US" altLang="zh-CN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kumimoji="0" lang="en-US" altLang="zh-CN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kumimoji="0" lang="en-US" altLang="zh-CN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altLang="zh-CN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altLang="zh-CN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kumimoji="0" lang="en-US" altLang="zh-CN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r>
                  <a:rPr lang="en-US" altLang="zh-CN" b="1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𝝌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𝟏𝟐</m:t>
                        </m:r>
                      </m:num>
                      <m:den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𝒃𝒌</m:t>
                        </m:r>
                        <m:d>
                          <m:dPr>
                            <m:ctrlP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nary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,  </m:t>
                    </m:r>
                    <m:r>
                      <a:rPr lang="zh-CN" alt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𝝂</m:t>
                    </m:r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zh-CN" altLang="en-US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27E367E9-CC67-4741-AF7C-D8E288118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0613C3-880C-4D49-8A10-6FEAEC702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91A80-8EFE-452D-8747-3DC69FEF0BA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2022/11/12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00D79D-A3B2-458E-945A-2F6EDA28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BBB5E2-9D13-4D1A-849C-628832E7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62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39396-C53B-423F-9842-F76818EA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持平（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）时的处理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FE70CB-7D55-4F64-A7F8-E10FE71D8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遇到相同值取平均秩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有时可以按顺序给与秩次，在同一组时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相同值较多时，个体间的变异程度降低，对统计量进行校正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105F2D-FC63-4C85-A9DF-A94B6A11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E89-FB55-4873-9811-6A3FBC9E134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B820DF-1D60-474A-B57A-BF476EFD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DDB3B1-8277-4582-B854-148E4F3D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48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39396-C53B-423F-9842-F76818EA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持平（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）时的处理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FE70CB-7D55-4F64-A7F8-E10FE71D8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以两样本资料比较的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Wilcoxon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秩和检验为例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𝑵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lin"/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𝑵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zh-CN" altLang="en-US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</m:d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𝒊</m:t>
                                        </m:r>
                                      </m:sub>
                                      <m:sup>
                                        <m:r>
                                          <a:rPr lang="en-US" altLang="zh-CN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bSup>
                                    <m:r>
                                      <a:rPr lang="en-US" altLang="zh-CN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rad>
                  </m:oMath>
                </a14:m>
                <a:r>
                  <a:rPr lang="zh-CN" altLang="en-US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bSup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zh-CN" altLang="en-US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FE70CB-7D55-4F64-A7F8-E10FE71D8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105F2D-FC63-4C85-A9DF-A94B6A11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B98E89-FB55-4873-9811-6A3FBC9E134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B820DF-1D60-474A-B57A-BF476EFD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DDB3B1-8277-4582-B854-148E4F3D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456DCA6-B610-4F7F-A08F-41C52252086F}"/>
              </a:ext>
            </a:extLst>
          </p:cNvPr>
          <p:cNvCxnSpPr/>
          <p:nvPr/>
        </p:nvCxnSpPr>
        <p:spPr>
          <a:xfrm>
            <a:off x="3881336" y="4601183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21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F6C92E4-4E6D-4695-B07D-F93938A2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案例讨论与课堂练习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24B5FF-EF6E-4D64-BC4D-550F275B0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6087-7C64-43F0-981B-2EE0E70D1077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16B1A8-EBCB-433B-8C41-05AF85C9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48600-097C-45E9-85A6-08B75B91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23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529DBCC-550A-408F-A528-885257E5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61FCAF2-BDC3-471C-ABD7-1BC16B7F0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736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为研究直肠癌患者手术前后血清中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含量有无差异，研究者收集了术前患者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例、术后患者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例的数据。具体如下。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31.5,30.0,28.6,39.7,45.2,20.3,37.3,24.0,36.2,20.5,23.1,29.0,33.1,35.2,28.9,26.4,25.9,23.8,30.4,31.6,27.9,33.0,34.0,32.7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2.0,3.2,2.3,3.1,1.9,2.2,1.5,1.8,3.2,3.0,2.8,2.1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如何对此资料进行统计分析？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A5CF07-05BA-4779-9096-E2AFFFC8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CFA-0888-49F8-ABFB-BC9C9A52917B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0AD86C-2E15-47B7-9373-B2AF30E84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D013F-1FFF-4605-BA88-31833D8B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15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A79A5-BE26-4489-8E48-2D06F6D5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2B6D0C-EF5A-493F-A4BE-B783491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为了比较某种新药与对照药的效果差异，某研究者将病情相似的患者随机分成试验组和对照组，分别接受不同药物的治疗，结果见下表。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如何比较两种药物的疗效是否有差异？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7B0225-3FDA-4E0A-8E89-1B119396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C937-9F0E-4197-B09A-86F8C45545C0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303490-2B6A-4B02-A1F8-0518E814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8CEAF3-F6BB-4810-B6CC-2A5E87CA5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26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FBFDF3-8ECB-410C-84E7-8679D961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E89-FB55-4873-9811-6A3FBC9E134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D0DF5-3911-459C-8E09-DC5445FE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8F9BE7-C0EF-457C-8BC3-E538648B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17</a:t>
            </a:fld>
            <a:endParaRPr lang="zh-CN" alt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774745C3-DBE1-4B3D-AC39-E33450AA1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412967"/>
              </p:ext>
            </p:extLst>
          </p:nvPr>
        </p:nvGraphicFramePr>
        <p:xfrm>
          <a:off x="2032000" y="1643793"/>
          <a:ext cx="8128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210773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12264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5423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3910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疗效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治疗组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对照组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合计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03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/>
                        <a:t>恶化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876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/>
                        <a:t>无变化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0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/>
                        <a:t>显效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93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/>
                        <a:t>效果显著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03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/>
                        <a:t>痊愈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222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/>
                        <a:t>合计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636134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07C7C6D-4F73-4814-9FC6-993B24A409FB}"/>
              </a:ext>
            </a:extLst>
          </p:cNvPr>
          <p:cNvSpPr txBox="1"/>
          <p:nvPr/>
        </p:nvSpPr>
        <p:spPr>
          <a:xfrm>
            <a:off x="3688404" y="766412"/>
            <a:ext cx="4815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两组疗效比较</a:t>
            </a:r>
          </a:p>
        </p:txBody>
      </p:sp>
    </p:spTree>
    <p:extLst>
      <p:ext uri="{BB962C8B-B14F-4D97-AF65-F5344CB8AC3E}">
        <p14:creationId xmlns:p14="http://schemas.microsoft.com/office/powerpoint/2010/main" val="220123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6D6D9-4632-4B19-9B47-25348E9F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F0C29-2DDE-493E-9109-9C907B80D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用某种放射线的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两种方式分别局部照射实验用兔子的两个部位，观察放射性急性皮肤损伤程度。结果见下表。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问题：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两种方式导致的损伤程度是否不同？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7A1B1E-1923-48B8-8C19-E16BA389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29E-C179-4C9B-8525-CF3A4FA765CE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9AA4D6-DE7B-49B2-A2D3-24A6F9BB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49F8C1-5FBF-4CCB-BE71-B07FCEDF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41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54F20-E3F6-4705-A496-29981096D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38DD-8F66-40E7-B2C2-63B932ECFC9A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577353-1D8B-4C3D-8C89-D0BD0177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34257B-13D6-4EE8-B93A-2F5A91EF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C8A211-2165-4E72-9FA9-09A6284510BD}"/>
              </a:ext>
            </a:extLst>
          </p:cNvPr>
          <p:cNvSpPr txBox="1"/>
          <p:nvPr/>
        </p:nvSpPr>
        <p:spPr>
          <a:xfrm>
            <a:off x="3436221" y="914007"/>
            <a:ext cx="531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16</a:t>
            </a:r>
            <a:r>
              <a:rPr lang="zh-CN" altLang="en-US" sz="2800" b="1" dirty="0"/>
              <a:t>名受试对象的效果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0C9BCB0B-8204-406F-853C-9E531FD63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78508"/>
              </p:ext>
            </p:extLst>
          </p:nvPr>
        </p:nvGraphicFramePr>
        <p:xfrm>
          <a:off x="2023353" y="1653521"/>
          <a:ext cx="813664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758">
                  <a:extLst>
                    <a:ext uri="{9D8B030D-6E8A-4147-A177-3AD203B41FA5}">
                      <a16:colId xmlns:a16="http://schemas.microsoft.com/office/drawing/2014/main" val="314568708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466666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0909459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162537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599515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0744789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6232753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6093685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26687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31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0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601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编号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79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41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997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D875D-BA6F-4C25-A86E-6C64216D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159187-8311-462A-83C8-2035D8C56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秩和检验方法复习</a:t>
            </a:r>
            <a:endParaRPr lang="en-US" altLang="zh-CN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案例讨论与课堂练习</a:t>
            </a:r>
            <a:endParaRPr lang="en-US" altLang="zh-CN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秩和检验的统计软件实现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B2F24-9A68-4C67-A4A7-2E1D35CC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2C2F80-894A-4B5D-B860-4D35CD6878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50A0A7-4FA9-40B8-9C42-14DBE1874A91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E8D72B-3D8E-4518-B5A1-BF8E472AB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95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39DD6-2140-46C3-802C-B2B15BE7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EF811A-FAEC-46A4-A2FE-D77B5325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道单选题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C0E6B2-3FCD-4445-B7E3-0B2EA4D2E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C538-6694-4465-8D13-A59EEFBF3434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A9D009-EE28-42F6-8B4D-EA233FA2A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67B21EB-19F5-4E87-905D-FD91712E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F6EA4A-94F8-2BBB-F34C-378838F64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4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35994"/>
            <a:ext cx="10515600" cy="2326481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秩和检验的统计软件实现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C35E3-5A31-41C3-A607-19B24C69C01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2022/11/12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秩和检验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574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325495-EDC8-410A-8524-65EF6B2A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FA1B9E-9844-4E8A-862E-55DD44C56E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5FC93A-DE53-4269-A96B-E7D008802F12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D54E9A-25A8-4D6D-A0B5-1C2591C57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1EFBC0E-B375-4D17-A620-7256656E9C23}"/>
              </a:ext>
            </a:extLst>
          </p:cNvPr>
          <p:cNvSpPr txBox="1">
            <a:spLocks/>
          </p:cNvSpPr>
          <p:nvPr/>
        </p:nvSpPr>
        <p:spPr>
          <a:xfrm>
            <a:off x="838200" y="578644"/>
            <a:ext cx="10515600" cy="9286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常用统计软件应用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4B5FAB4-A1A4-4D28-BB6E-94DB013806BA}"/>
              </a:ext>
            </a:extLst>
          </p:cNvPr>
          <p:cNvSpPr txBox="1">
            <a:spLocks/>
          </p:cNvSpPr>
          <p:nvPr/>
        </p:nvSpPr>
        <p:spPr>
          <a:xfrm>
            <a:off x="1845469" y="2060654"/>
            <a:ext cx="8329974" cy="410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 (Statistical Analysis System)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 (Statistical Product Service Solutions)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 (</a:t>
            </a:r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Statacorp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Stata)</a:t>
            </a:r>
          </a:p>
        </p:txBody>
      </p:sp>
    </p:spTree>
    <p:extLst>
      <p:ext uri="{BB962C8B-B14F-4D97-AF65-F5344CB8AC3E}">
        <p14:creationId xmlns:p14="http://schemas.microsoft.com/office/powerpoint/2010/main" val="201056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57F12D-6B52-4636-BC58-5073A537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229561-84AA-441D-B5EC-7217C0D3BC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5FC93A-DE53-4269-A96B-E7D008802F12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D7AB5F-1196-4DE7-8336-F2F65E3DB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EABE408-C037-4A75-8CF7-26CC142EBD24}"/>
              </a:ext>
            </a:extLst>
          </p:cNvPr>
          <p:cNvSpPr txBox="1">
            <a:spLocks/>
          </p:cNvSpPr>
          <p:nvPr/>
        </p:nvSpPr>
        <p:spPr>
          <a:xfrm>
            <a:off x="838200" y="578644"/>
            <a:ext cx="10515600" cy="9286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97EE8F5-9216-4F43-AB8A-1DD55D2BC9A0}"/>
              </a:ext>
            </a:extLst>
          </p:cNvPr>
          <p:cNvSpPr txBox="1">
            <a:spLocks/>
          </p:cNvSpPr>
          <p:nvPr/>
        </p:nvSpPr>
        <p:spPr>
          <a:xfrm>
            <a:off x="1539147" y="2354828"/>
            <a:ext cx="9722754" cy="2888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配对样本比较的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符号秩和检验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两个独立样本比较的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秩和检验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多个独立样本比较的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Kruskal-Wallis </a:t>
            </a: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随机区组设计多个样本比较的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Friedman </a:t>
            </a: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507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69841" y="0"/>
            <a:ext cx="892372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配对样本比较的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Wilcoxon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符号秩和检验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2644159D-8F8B-45E4-B6B6-869372F22F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573110-8FF7-4458-BF7F-65EFA1A5C1F1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2059ACB-5980-42D1-A239-10BA6421C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32BB004-8265-4F83-AB88-9ADDCE83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27A62BF1-796B-3444-06CA-3DCDC5AA731D}"/>
              </a:ext>
            </a:extLst>
          </p:cNvPr>
          <p:cNvSpPr txBox="1">
            <a:spLocks/>
          </p:cNvSpPr>
          <p:nvPr/>
        </p:nvSpPr>
        <p:spPr>
          <a:xfrm>
            <a:off x="2369841" y="952145"/>
            <a:ext cx="9536020" cy="2888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个水样分别用重量法和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EDTA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法测定硫酸盐含量，结果见表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data1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），问两法测定结果有无差别？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05539B-D77D-5585-D671-59BF52AF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48" y="2277708"/>
            <a:ext cx="8151634" cy="433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745C7E1-A310-3864-8700-262F396B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15" y="1165562"/>
            <a:ext cx="7446324" cy="205206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2E3947A-FA70-8DD3-959D-B27747A3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21" y="2088437"/>
            <a:ext cx="7408967" cy="29705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122BD5-B1DB-F145-DDBB-F46A28905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67" y="2122321"/>
            <a:ext cx="4650654" cy="348799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69841" y="0"/>
            <a:ext cx="892372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配对样本比较的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Wilcoxon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符号秩和检验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2644159D-8F8B-45E4-B6B6-869372F22F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573110-8FF7-4458-BF7F-65EFA1A5C1F1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2059ACB-5980-42D1-A239-10BA6421C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32BB004-8265-4F83-AB88-9ADDCE83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7DAAE07-A346-392E-53EE-0E212130B27C}"/>
              </a:ext>
            </a:extLst>
          </p:cNvPr>
          <p:cNvSpPr/>
          <p:nvPr/>
        </p:nvSpPr>
        <p:spPr>
          <a:xfrm>
            <a:off x="2879512" y="1367516"/>
            <a:ext cx="7047171" cy="70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072AA5-7CAF-EB36-E4EA-7171EFA8DEFA}"/>
              </a:ext>
            </a:extLst>
          </p:cNvPr>
          <p:cNvSpPr/>
          <p:nvPr/>
        </p:nvSpPr>
        <p:spPr>
          <a:xfrm>
            <a:off x="2879513" y="2067713"/>
            <a:ext cx="3378852" cy="454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DA6179-00FE-5ABC-1221-9A85ADD353A7}"/>
              </a:ext>
            </a:extLst>
          </p:cNvPr>
          <p:cNvSpPr/>
          <p:nvPr/>
        </p:nvSpPr>
        <p:spPr>
          <a:xfrm>
            <a:off x="2879511" y="2522641"/>
            <a:ext cx="7047171" cy="6577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94C4B5D-4E31-0A9A-D182-CCAE0E44D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383" y="3368685"/>
            <a:ext cx="7663187" cy="232375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2A7680C-9C62-4CD1-A1E8-B9A9A7C0CB47}"/>
              </a:ext>
            </a:extLst>
          </p:cNvPr>
          <p:cNvSpPr txBox="1"/>
          <p:nvPr/>
        </p:nvSpPr>
        <p:spPr>
          <a:xfrm>
            <a:off x="1984311" y="5119045"/>
            <a:ext cx="1789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检验统计量及</a:t>
            </a:r>
            <a:r>
              <a:rPr lang="en-US" altLang="zh-CN" sz="1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DD53C7D-55EB-3C2B-FD1E-F58C9E213ADB}"/>
              </a:ext>
            </a:extLst>
          </p:cNvPr>
          <p:cNvSpPr/>
          <p:nvPr/>
        </p:nvSpPr>
        <p:spPr>
          <a:xfrm>
            <a:off x="3702777" y="5196307"/>
            <a:ext cx="2661263" cy="2073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B92A9F5-B4D7-8E08-2588-3EA00D6E7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71BA1B0-8930-5166-A738-3B89346D7A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0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1" grpId="0" animBg="1"/>
      <p:bldP spid="21" grpId="1" animBg="1"/>
      <p:bldP spid="24" grpId="0" animBg="1"/>
      <p:bldP spid="24" grpId="1" animBg="1"/>
      <p:bldP spid="28" grpId="0"/>
      <p:bldP spid="28" grpId="1"/>
      <p:bldP spid="29" grpId="0" animBg="1"/>
      <p:bldP spid="2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2644159D-8F8B-45E4-B6B6-869372F22F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573110-8FF7-4458-BF7F-65EFA1A5C1F1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2059ACB-5980-42D1-A239-10BA6421C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32BB004-8265-4F83-AB88-9ADDCE83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27A62BF1-796B-3444-06CA-3DCDC5AA731D}"/>
              </a:ext>
            </a:extLst>
          </p:cNvPr>
          <p:cNvSpPr txBox="1">
            <a:spLocks/>
          </p:cNvSpPr>
          <p:nvPr/>
        </p:nvSpPr>
        <p:spPr>
          <a:xfrm>
            <a:off x="2388501" y="952145"/>
            <a:ext cx="9305866" cy="2888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某地职业病防治院欲比较使用二巯基丁二酸钠（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drug1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）与二巯基丙磺酸钠（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drug2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）的驱汞效果。将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例汞中毒患者随机分配到两组，分别测定并计算出两组驱汞的排汞比值，结果见表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data2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，问两药驱汞效果有无差别。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98A63580-1876-1473-B00A-CB4D9A1EA1BF}"/>
              </a:ext>
            </a:extLst>
          </p:cNvPr>
          <p:cNvSpPr txBox="1">
            <a:spLocks/>
          </p:cNvSpPr>
          <p:nvPr/>
        </p:nvSpPr>
        <p:spPr>
          <a:xfrm>
            <a:off x="2369841" y="0"/>
            <a:ext cx="89237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两个独立样本比较的</a:t>
            </a:r>
            <a:r>
              <a:rPr lang="en-US" altLang="zh-CN" sz="3600" b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Wilcoxon</a:t>
            </a:r>
            <a:r>
              <a:rPr lang="zh-CN" altLang="en-US" sz="3600" b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秩和检验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E44DC6-6557-650A-568F-3A86BD40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911" y="2349253"/>
            <a:ext cx="6490847" cy="444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0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69841" y="0"/>
            <a:ext cx="892372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Wilcoxon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秩和检验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22190B41-F74A-49B8-AA1C-B62A5B54C3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ECFFB6-BD86-46EA-A22A-4EE475C505D2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0EEDEA6-8ECE-4783-8519-555843B6C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A2E95BA-BDB0-4E43-869A-64563144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B51182-08BA-C0CF-B975-7AEA02667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627" y="1244202"/>
            <a:ext cx="6734344" cy="19576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EDA289-9234-EC9E-B3BE-5F9937C53D53}"/>
              </a:ext>
            </a:extLst>
          </p:cNvPr>
          <p:cNvSpPr/>
          <p:nvPr/>
        </p:nvSpPr>
        <p:spPr>
          <a:xfrm>
            <a:off x="2889079" y="1491580"/>
            <a:ext cx="7127966" cy="8334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31ED97-8708-6EC4-6696-CB93A68EB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642" y="2355241"/>
            <a:ext cx="5776455" cy="413206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56D9488-C929-5532-3125-9AAA3699AB4B}"/>
              </a:ext>
            </a:extLst>
          </p:cNvPr>
          <p:cNvSpPr/>
          <p:nvPr/>
        </p:nvSpPr>
        <p:spPr>
          <a:xfrm>
            <a:off x="2889079" y="2321167"/>
            <a:ext cx="2423819" cy="4314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8D5739-242A-3710-DA9C-9E10AFB0846C}"/>
              </a:ext>
            </a:extLst>
          </p:cNvPr>
          <p:cNvSpPr/>
          <p:nvPr/>
        </p:nvSpPr>
        <p:spPr>
          <a:xfrm>
            <a:off x="2889078" y="2752578"/>
            <a:ext cx="4954544" cy="449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900F70D-D378-59A4-EA4A-DD63E569F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958" y="1244202"/>
            <a:ext cx="4938720" cy="46250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CEDDAA5-9AF6-D334-CDAF-0FAD851BA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078" y="3336156"/>
            <a:ext cx="7156732" cy="21183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E2BD35-953A-602C-F649-F3EF362B5B7F}"/>
              </a:ext>
            </a:extLst>
          </p:cNvPr>
          <p:cNvSpPr txBox="1"/>
          <p:nvPr/>
        </p:nvSpPr>
        <p:spPr>
          <a:xfrm>
            <a:off x="119921" y="4929580"/>
            <a:ext cx="2836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</a:t>
            </a:r>
            <a:r>
              <a:rPr lang="en-US" altLang="zh-CN" sz="12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并非是</a:t>
            </a:r>
            <a:r>
              <a:rPr lang="en-US" altLang="zh-CN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Wilcoxon </a:t>
            </a:r>
            <a:r>
              <a:rPr lang="en-US" altLang="zh-CN" sz="12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统计量（</a:t>
            </a:r>
            <a:r>
              <a:rPr lang="en-US" altLang="zh-CN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75.5</a:t>
            </a:r>
            <a:r>
              <a:rPr lang="zh-CN" altLang="en-US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），而是</a:t>
            </a:r>
            <a:r>
              <a:rPr lang="en-US" altLang="zh-CN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Mann-Whitney </a:t>
            </a:r>
            <a:r>
              <a:rPr lang="en-US" altLang="zh-CN" sz="12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统计量（</a:t>
            </a:r>
            <a:r>
              <a:rPr lang="en-US" altLang="zh-CN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20.5</a:t>
            </a:r>
            <a:r>
              <a:rPr lang="zh-CN" altLang="en-US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），两者可相互转换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74F036-3285-2A95-B159-9F0B555FDEA1}"/>
              </a:ext>
            </a:extLst>
          </p:cNvPr>
          <p:cNvSpPr/>
          <p:nvPr/>
        </p:nvSpPr>
        <p:spPr>
          <a:xfrm>
            <a:off x="2956148" y="5026420"/>
            <a:ext cx="794230" cy="1859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5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6" grpId="0" animBg="1"/>
      <p:bldP spid="16" grpId="1" animBg="1"/>
      <p:bldP spid="17" grpId="0" animBg="1"/>
      <p:bldP spid="17" grpId="1" animBg="1"/>
      <p:bldP spid="2" grpId="0"/>
      <p:bldP spid="2" grpId="1"/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2644159D-8F8B-45E4-B6B6-869372F22F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573110-8FF7-4458-BF7F-65EFA1A5C1F1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2059ACB-5980-42D1-A239-10BA6421C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32BB004-8265-4F83-AB88-9ADDCE83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27A62BF1-796B-3444-06CA-3DCDC5AA731D}"/>
              </a:ext>
            </a:extLst>
          </p:cNvPr>
          <p:cNvSpPr txBox="1">
            <a:spLocks/>
          </p:cNvSpPr>
          <p:nvPr/>
        </p:nvSpPr>
        <p:spPr>
          <a:xfrm>
            <a:off x="2388501" y="952145"/>
            <a:ext cx="9486258" cy="2888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某医院用三种不同的方法治疗胰腺癌患者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例，每组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例，治疗后生存月数如表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data3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，问三种不同的方法治疗胰腺癌患者的疗效有无差别。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4A59009-5CCE-FB72-2A78-CB0AAF8F8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1" y="0"/>
            <a:ext cx="892372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Kruskal-Wallis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AFAA92-91C1-EC38-BEB7-E1BB58442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20" y="2989193"/>
            <a:ext cx="8606370" cy="32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E7226E0-70E6-9A20-1FB2-570A7D9E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66" y="1157934"/>
            <a:ext cx="6289090" cy="200262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69841" y="0"/>
            <a:ext cx="892372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Kruskal-Wallis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58153A54-8141-4BDA-9998-7D542AC884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1B45CE-719E-4743-AE73-D2E8C8F77A7E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49D9EDD-3869-4DC3-AB2A-E1122D236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52657E3-007C-42AB-9CF9-0CF67FC1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CC4FD67-6B5D-31F0-0EE6-D49568DB7836}"/>
              </a:ext>
            </a:extLst>
          </p:cNvPr>
          <p:cNvSpPr/>
          <p:nvPr/>
        </p:nvSpPr>
        <p:spPr>
          <a:xfrm>
            <a:off x="2889376" y="1353386"/>
            <a:ext cx="5785937" cy="10292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57C173-250A-E48C-89EB-D644EDC11606}"/>
              </a:ext>
            </a:extLst>
          </p:cNvPr>
          <p:cNvSpPr/>
          <p:nvPr/>
        </p:nvSpPr>
        <p:spPr>
          <a:xfrm>
            <a:off x="2889376" y="2356750"/>
            <a:ext cx="3139232" cy="3956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620A311-3F7C-30FB-F732-B08183FCAA19}"/>
              </a:ext>
            </a:extLst>
          </p:cNvPr>
          <p:cNvSpPr/>
          <p:nvPr/>
        </p:nvSpPr>
        <p:spPr>
          <a:xfrm>
            <a:off x="2889375" y="2751976"/>
            <a:ext cx="3989301" cy="4030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399651-378E-89C7-2EBA-EB1E2E16C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859" y="2403863"/>
            <a:ext cx="7063342" cy="39939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25E963-1B85-B14B-F62A-AC5E5C5EF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518" y="1482111"/>
            <a:ext cx="4989264" cy="46218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34C038B-C6B3-BEF5-9F06-D1C2954FF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5466" y="3489012"/>
            <a:ext cx="8028953" cy="201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3CD2153-026B-4527-B77F-A7A1C1C1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秩和检验方法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A7749E-AE51-4D2D-B5F7-CB35AFF6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DC2C97-41E1-4EC3-A404-15B776746A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6B0B18-5CE2-4EDC-BB1A-2C355D8FCCC2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5BA668-B3EE-452D-846F-D540715F9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617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49855" y="38977"/>
            <a:ext cx="892372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Kruskal-Wallis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58153A54-8141-4BDA-9998-7D542AC884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1B45CE-719E-4743-AE73-D2E8C8F77A7E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49D9EDD-3869-4DC3-AB2A-E1122D236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52657E3-007C-42AB-9CF9-0CF67FC1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E508EE3-9E76-F10C-1BC5-170B4A90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07" y="1310752"/>
            <a:ext cx="7896225" cy="511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014B6003-4C98-2710-88E0-6171B3B9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79" y="3144541"/>
            <a:ext cx="7078839" cy="321180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49855" y="38977"/>
            <a:ext cx="892372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Kruskal-Wallis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58153A54-8141-4BDA-9998-7D542AC884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1B45CE-719E-4743-AE73-D2E8C8F77A7E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49D9EDD-3869-4DC3-AB2A-E1122D236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52657E3-007C-42AB-9CF9-0CF67FC1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0481EB9-57DB-A1D6-4149-2D40F415C331}"/>
              </a:ext>
            </a:extLst>
          </p:cNvPr>
          <p:cNvSpPr txBox="1">
            <a:spLocks/>
          </p:cNvSpPr>
          <p:nvPr/>
        </p:nvSpPr>
        <p:spPr>
          <a:xfrm>
            <a:off x="2442907" y="1364540"/>
            <a:ext cx="8329974" cy="410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18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Bonferroni 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1800" b="1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Nemenyi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18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Dunnett</a:t>
            </a:r>
            <a:r>
              <a:rPr lang="zh-CN" altLang="en-US" sz="18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en-US" altLang="zh-CN" sz="18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t 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18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Tukey HSD 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76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014B6003-4C98-2710-88E0-6171B3B9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88" y="1396886"/>
            <a:ext cx="7078839" cy="321180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49855" y="38977"/>
            <a:ext cx="892372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Kruskal-Wallis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Bonferroni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多重比较法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pairwise.wilcox.test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58153A54-8141-4BDA-9998-7D542AC884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1B45CE-719E-4743-AE73-D2E8C8F77A7E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49D9EDD-3869-4DC3-AB2A-E1122D236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52657E3-007C-42AB-9CF9-0CF67FC1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620A311-3F7C-30FB-F732-B08183FCAA19}"/>
              </a:ext>
            </a:extLst>
          </p:cNvPr>
          <p:cNvSpPr/>
          <p:nvPr/>
        </p:nvSpPr>
        <p:spPr>
          <a:xfrm>
            <a:off x="2518988" y="1564982"/>
            <a:ext cx="4826192" cy="6435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B5BDD18-CDEF-2E4D-C7DA-866A29B48A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916"/>
          <a:stretch/>
        </p:blipFill>
        <p:spPr>
          <a:xfrm>
            <a:off x="4127594" y="1990661"/>
            <a:ext cx="6540080" cy="430520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45FB9A0-24A9-6B19-B560-384467A2D227}"/>
              </a:ext>
            </a:extLst>
          </p:cNvPr>
          <p:cNvSpPr txBox="1"/>
          <p:nvPr/>
        </p:nvSpPr>
        <p:spPr>
          <a:xfrm>
            <a:off x="1623169" y="4896262"/>
            <a:ext cx="25714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两两比较的</a:t>
            </a:r>
            <a:r>
              <a:rPr lang="en-US" altLang="zh-CN" sz="1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值，是自动调整后的，还是和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0.05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比较。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2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987111-CF64-B3EC-52B1-5BD67C33C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88" y="1396886"/>
            <a:ext cx="7078839" cy="321180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49855" y="38977"/>
            <a:ext cx="9782380" cy="1325563"/>
          </a:xfrm>
        </p:spPr>
        <p:txBody>
          <a:bodyPr>
            <a:normAutofit fontScale="90000"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多个独立样本比较的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Kruskal-Wallis </a:t>
            </a:r>
            <a:r>
              <a:rPr lang="en-US" altLang="zh-CN" sz="40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b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3100" b="1" i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Nemenyi</a:t>
            </a:r>
            <a:r>
              <a:rPr lang="zh-CN" altLang="en-US" sz="31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多重比较法：</a:t>
            </a:r>
            <a:r>
              <a:rPr lang="en-US" altLang="zh-CN" sz="31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PMCMRplus</a:t>
            </a:r>
            <a:r>
              <a:rPr lang="en-US" altLang="zh-CN" sz="31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::</a:t>
            </a:r>
            <a:r>
              <a:rPr lang="en-US" altLang="zh-CN" sz="31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kwAllPairsNemenyiTest</a:t>
            </a:r>
            <a:r>
              <a:rPr lang="en-US" altLang="zh-CN" sz="31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58153A54-8141-4BDA-9998-7D542AC884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1B45CE-719E-4743-AE73-D2E8C8F77A7E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49D9EDD-3869-4DC3-AB2A-E1122D236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52657E3-007C-42AB-9CF9-0CF67FC1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620A311-3F7C-30FB-F732-B08183FCAA19}"/>
              </a:ext>
            </a:extLst>
          </p:cNvPr>
          <p:cNvSpPr/>
          <p:nvPr/>
        </p:nvSpPr>
        <p:spPr>
          <a:xfrm>
            <a:off x="2518988" y="2672185"/>
            <a:ext cx="7154024" cy="9854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94CDA0-FE18-FBF0-48A1-F8BF2A098914}"/>
              </a:ext>
            </a:extLst>
          </p:cNvPr>
          <p:cNvSpPr txBox="1"/>
          <p:nvPr/>
        </p:nvSpPr>
        <p:spPr>
          <a:xfrm>
            <a:off x="136687" y="2660233"/>
            <a:ext cx="23734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</a:t>
            </a:r>
            <a:r>
              <a:rPr lang="en-US" altLang="zh-CN" sz="1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值服从的分布。</a:t>
            </a:r>
            <a:endParaRPr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“</a:t>
            </a: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Chisq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，才会对相持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结进行校正，给出校正后的</a:t>
            </a:r>
            <a:r>
              <a:rPr lang="en-US" altLang="zh-CN" sz="1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值。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625890-A129-F7F6-0CC1-20E653887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475" y="1786551"/>
            <a:ext cx="6810725" cy="43937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56664E-5E53-31BF-122B-E955E472F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901" y="1184949"/>
            <a:ext cx="7152090" cy="43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4" grpId="0"/>
      <p:bldP spid="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987111-CF64-B3EC-52B1-5BD67C33C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88" y="1396886"/>
            <a:ext cx="7078839" cy="321180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49855" y="-50300"/>
            <a:ext cx="9842145" cy="1544788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Kruskal-Wallis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Dunnett’s t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多重比较法：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PMCMRplus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::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kwAllPairsDunnTest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58153A54-8141-4BDA-9998-7D542AC884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1B45CE-719E-4743-AE73-D2E8C8F77A7E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49D9EDD-3869-4DC3-AB2A-E1122D236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52657E3-007C-42AB-9CF9-0CF67FC1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620A311-3F7C-30FB-F732-B08183FCAA19}"/>
              </a:ext>
            </a:extLst>
          </p:cNvPr>
          <p:cNvSpPr/>
          <p:nvPr/>
        </p:nvSpPr>
        <p:spPr>
          <a:xfrm>
            <a:off x="2518988" y="3610078"/>
            <a:ext cx="7154024" cy="500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D1298F-FFF8-31A7-05B2-76E4F55CA03A}"/>
              </a:ext>
            </a:extLst>
          </p:cNvPr>
          <p:cNvSpPr txBox="1"/>
          <p:nvPr/>
        </p:nvSpPr>
        <p:spPr>
          <a:xfrm>
            <a:off x="47812" y="3289562"/>
            <a:ext cx="25413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Dunnett’s t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法：适用于实验设计阶段就计划的两两比较，最常见的是多个处理组与对照组之间的比较。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F89619-8D5E-C1D9-88FC-BACC975E1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401" y="1775012"/>
            <a:ext cx="7850352" cy="38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6" grpId="0"/>
      <p:bldP spid="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987111-CF64-B3EC-52B1-5BD67C33C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88" y="1396886"/>
            <a:ext cx="7078839" cy="321180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49855" y="38977"/>
            <a:ext cx="9686757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Kruskal-Wallis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b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Tukey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多重比较法：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PMCMRplus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::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kwAllPairsConoverTest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58153A54-8141-4BDA-9998-7D542AC884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1B45CE-719E-4743-AE73-D2E8C8F77A7E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49D9EDD-3869-4DC3-AB2A-E1122D236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52657E3-007C-42AB-9CF9-0CF67FC1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620A311-3F7C-30FB-F732-B08183FCAA19}"/>
              </a:ext>
            </a:extLst>
          </p:cNvPr>
          <p:cNvSpPr/>
          <p:nvPr/>
        </p:nvSpPr>
        <p:spPr>
          <a:xfrm>
            <a:off x="2518988" y="4107962"/>
            <a:ext cx="7154024" cy="500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06DA8C-DEEC-D5CD-C00D-AF0E60BAA9F0}"/>
              </a:ext>
            </a:extLst>
          </p:cNvPr>
          <p:cNvSpPr txBox="1"/>
          <p:nvPr/>
        </p:nvSpPr>
        <p:spPr>
          <a:xfrm>
            <a:off x="190289" y="3819719"/>
            <a:ext cx="22535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Tukey HSD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法：在进行任意两组之间比较的探索性研究，且各组样本量相等时，效率较高。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635CF0-5CAD-C280-DE5E-6E67E55C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393" y="1920466"/>
            <a:ext cx="8537347" cy="37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5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4" grpId="0"/>
      <p:bldP spid="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2644159D-8F8B-45E4-B6B6-869372F22F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573110-8FF7-4458-BF7F-65EFA1A5C1F1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2059ACB-5980-42D1-A239-10BA6421C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32BB004-8265-4F83-AB88-9ADDCE83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27A62BF1-796B-3444-06CA-3DCDC5AA731D}"/>
              </a:ext>
            </a:extLst>
          </p:cNvPr>
          <p:cNvSpPr txBox="1">
            <a:spLocks/>
          </p:cNvSpPr>
          <p:nvPr/>
        </p:nvSpPr>
        <p:spPr>
          <a:xfrm>
            <a:off x="2397599" y="1561745"/>
            <a:ext cx="9486258" cy="35327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欲用学生的综合评分来评价四种教学方式的不同，按年龄、性别、年级、社会经济地位、学习动机相同和智力水平、学习情况相近作为配伍条件，将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名学生分为一组，共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组，每区组的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名学生随机分到四种不同的教学实验组，经过相同的一段时间学习后，测得学习成绩的综合评分，结果见表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data4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，试比较四种教学方式对学生学习成绩的综合评分影响有无不同？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AA5BF118-307C-6782-3C62-BC5E7B28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1" y="0"/>
            <a:ext cx="9681132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随机区组设计多个样本比较的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Friedman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85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2644159D-8F8B-45E4-B6B6-869372F22F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573110-8FF7-4458-BF7F-65EFA1A5C1F1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2059ACB-5980-42D1-A239-10BA6421C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32BB004-8265-4F83-AB88-9ADDCE83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AA5BF118-307C-6782-3C62-BC5E7B28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1" y="0"/>
            <a:ext cx="9681132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随机区组设计多个样本比较的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Friedman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6B50F6-0815-0A9A-880B-C56EA1F4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130" y="1491102"/>
            <a:ext cx="8972055" cy="47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5BCDFA9-F590-98EC-59D0-99AE90C6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16" y="1325563"/>
            <a:ext cx="7861418" cy="203460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69841" y="0"/>
            <a:ext cx="9681132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随机区组设计多个样本比较的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Friedman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9420A5B5-A9D9-4A1A-AE73-3173FD0CF9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17A35A4-EA2C-4574-94F2-177F6B443BC1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7D75FBB-3405-4B29-B863-15FA1B2FC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39EF1FF-97E9-474D-A893-DEA41114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009FB6-65A2-192B-D0D1-6151CB8000A8}"/>
              </a:ext>
            </a:extLst>
          </p:cNvPr>
          <p:cNvSpPr/>
          <p:nvPr/>
        </p:nvSpPr>
        <p:spPr>
          <a:xfrm>
            <a:off x="2548680" y="1589860"/>
            <a:ext cx="7845153" cy="5192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E4C10D-8735-786C-972E-723D835824E8}"/>
              </a:ext>
            </a:extLst>
          </p:cNvPr>
          <p:cNvSpPr/>
          <p:nvPr/>
        </p:nvSpPr>
        <p:spPr>
          <a:xfrm>
            <a:off x="2548679" y="2109093"/>
            <a:ext cx="6540182" cy="5192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5517482-3FCF-E0DB-6DCF-13C68E9FC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997" y="1038945"/>
            <a:ext cx="5193359" cy="53802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87EDC50-56AD-8150-8DF9-AFB4B4AF1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347" y="2857126"/>
            <a:ext cx="7845154" cy="23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05761B8-1206-3976-A1E7-2705532A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16" y="1325563"/>
            <a:ext cx="7861418" cy="203460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69840" y="0"/>
            <a:ext cx="982215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随机区组设计多个样本比较的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Friedman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sz="2800" b="1" i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Nemenyi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多重比较法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5" y="115774"/>
            <a:ext cx="1277811" cy="1128428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9420A5B5-A9D9-4A1A-AE73-3173FD0CF9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17A35A4-EA2C-4574-94F2-177F6B443BC1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7D75FBB-3405-4B29-B863-15FA1B2FC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39EF1FF-97E9-474D-A893-DEA41114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ABE305-1116-D92C-98AC-AC16D4AFDFC0}"/>
              </a:ext>
            </a:extLst>
          </p:cNvPr>
          <p:cNvSpPr/>
          <p:nvPr/>
        </p:nvSpPr>
        <p:spPr>
          <a:xfrm>
            <a:off x="2532416" y="2597466"/>
            <a:ext cx="8518078" cy="7314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2CC1463-7602-5DE1-24B3-702A4ED2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269" y="1827959"/>
            <a:ext cx="7730531" cy="45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3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CD97E77-BCDA-43AF-A6A6-6A95ABC0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一、参数检验与非参数检验方法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47C9CEA0-A982-4121-AC90-AC39BDFC6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prstClr val="black"/>
                    </a:solidFill>
                  </a:rPr>
                  <a:t>假定总体服从某种分布（如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正态分布</a:t>
                </a:r>
                <a:r>
                  <a:rPr lang="zh-CN" altLang="en-US" b="1" dirty="0">
                    <a:solidFill>
                      <a:prstClr val="black"/>
                    </a:solidFill>
                  </a:rPr>
                  <a:t>），针对总体参数（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b="1" dirty="0">
                    <a:solidFill>
                      <a:prstClr val="black"/>
                    </a:solidFill>
                  </a:rPr>
                  <a:t>）的检验方法 </a:t>
                </a:r>
                <a:r>
                  <a:rPr lang="en-US" altLang="zh-CN" b="1" dirty="0">
                    <a:solidFill>
                      <a:prstClr val="black"/>
                    </a:solidFill>
                  </a:rPr>
                  <a:t>--- </a:t>
                </a:r>
                <a:r>
                  <a:rPr lang="zh-CN" altLang="en-US" b="1" dirty="0">
                    <a:solidFill>
                      <a:prstClr val="black"/>
                    </a:solidFill>
                    <a:highlight>
                      <a:srgbClr val="FFFF00"/>
                    </a:highlight>
                  </a:rPr>
                  <a:t>参数检验</a:t>
                </a:r>
                <a:r>
                  <a:rPr lang="zh-CN" altLang="en-US" b="1" dirty="0">
                    <a:solidFill>
                      <a:srgbClr val="0C0C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b="1" dirty="0">
                    <a:solidFill>
                      <a:srgbClr val="0C0C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parametric test）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zh-CN" alt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0000FF"/>
                    </a:solidFill>
                  </a:rPr>
                  <a:t>  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；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dirty="0">
                  <a:solidFill>
                    <a:srgbClr val="0000FF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lang="en-US" altLang="zh-CN" b="1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独立性、正态性、方差齐性</a:t>
                </a: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检验、方差分析（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ANOVA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47C9CEA0-A982-4121-AC90-AC39BDFC6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E7AD49-99CF-4A73-AF59-4EBD98D0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C587A8-294D-4E22-88BE-F187A0B71C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962278-7F7D-47F8-B4BF-C1367FC57F29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15D8D-7E05-4434-8FB6-868D89781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345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325495-EDC8-410A-8524-65EF6B2A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FA1B9E-9844-4E8A-862E-55DD44C56E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5FC93A-DE53-4269-A96B-E7D008802F12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D54E9A-25A8-4D6D-A0B5-1C2591C57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1EFBC0E-B375-4D17-A620-7256656E9C23}"/>
              </a:ext>
            </a:extLst>
          </p:cNvPr>
          <p:cNvSpPr txBox="1">
            <a:spLocks/>
          </p:cNvSpPr>
          <p:nvPr/>
        </p:nvSpPr>
        <p:spPr>
          <a:xfrm>
            <a:off x="838200" y="578644"/>
            <a:ext cx="10515600" cy="9286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常用统计软件应用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4B5FAB4-A1A4-4D28-BB6E-94DB013806BA}"/>
              </a:ext>
            </a:extLst>
          </p:cNvPr>
          <p:cNvSpPr txBox="1">
            <a:spLocks/>
          </p:cNvSpPr>
          <p:nvPr/>
        </p:nvSpPr>
        <p:spPr>
          <a:xfrm>
            <a:off x="1845469" y="2060654"/>
            <a:ext cx="8329974" cy="410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 (Statistical Analysis System)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 (Statistical Product Service Solutions)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 (</a:t>
            </a:r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Statacorp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Stata)</a:t>
            </a:r>
          </a:p>
        </p:txBody>
      </p:sp>
    </p:spTree>
    <p:extLst>
      <p:ext uri="{BB962C8B-B14F-4D97-AF65-F5344CB8AC3E}">
        <p14:creationId xmlns:p14="http://schemas.microsoft.com/office/powerpoint/2010/main" val="350829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57F12D-6B52-4636-BC58-5073A537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229561-84AA-441D-B5EC-7217C0D3BC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5FC93A-DE53-4269-A96B-E7D008802F12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D7AB5F-1196-4DE7-8336-F2F65E3DB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EABE408-C037-4A75-8CF7-26CC142EBD24}"/>
              </a:ext>
            </a:extLst>
          </p:cNvPr>
          <p:cNvSpPr txBox="1">
            <a:spLocks/>
          </p:cNvSpPr>
          <p:nvPr/>
        </p:nvSpPr>
        <p:spPr>
          <a:xfrm>
            <a:off x="838200" y="578644"/>
            <a:ext cx="10515600" cy="9286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97EE8F5-9216-4F43-AB8A-1DD55D2BC9A0}"/>
              </a:ext>
            </a:extLst>
          </p:cNvPr>
          <p:cNvSpPr txBox="1">
            <a:spLocks/>
          </p:cNvSpPr>
          <p:nvPr/>
        </p:nvSpPr>
        <p:spPr>
          <a:xfrm>
            <a:off x="1539147" y="2354828"/>
            <a:ext cx="9722754" cy="2888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配对样本比较的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符号秩和检验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两个独立样本比较的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秩和检验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多个独立样本比较的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Kruskal-Wallis </a:t>
            </a: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随机区组设计多个样本比较的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Friedman </a:t>
            </a: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2777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5799A68-2DF5-4B7E-5D19-0F41C6F0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872"/>
            <a:ext cx="1471411" cy="1051817"/>
          </a:xfrm>
          <a:prstGeom prst="rect">
            <a:avLst/>
          </a:prstGeom>
        </p:spPr>
      </p:pic>
      <p:sp>
        <p:nvSpPr>
          <p:cNvPr id="16" name="标题 2">
            <a:extLst>
              <a:ext uri="{FF2B5EF4-FFF2-40B4-BE49-F238E27FC236}">
                <a16:creationId xmlns:a16="http://schemas.microsoft.com/office/drawing/2014/main" id="{1B5CC435-7BBC-713C-4FE4-1F04A5845E65}"/>
              </a:ext>
            </a:extLst>
          </p:cNvPr>
          <p:cNvSpPr txBox="1">
            <a:spLocks/>
          </p:cNvSpPr>
          <p:nvPr/>
        </p:nvSpPr>
        <p:spPr>
          <a:xfrm>
            <a:off x="2369841" y="0"/>
            <a:ext cx="89237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配对样本比较的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Wilcoxon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符号秩和检验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E193E-FE63-4644-A86D-41F3F6A7F9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546433-66D3-4F4B-958B-2699BE2F2BA7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0EC7E4-FBCE-44FC-880D-833405B9C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B3AC20-9B25-49ED-8CA0-48FC3395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547774-931E-A7B4-E386-FF39E7805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763" y="1093604"/>
            <a:ext cx="5198846" cy="19724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0291EF-16FD-17EE-7205-FE7D4EE12407}"/>
              </a:ext>
            </a:extLst>
          </p:cNvPr>
          <p:cNvSpPr/>
          <p:nvPr/>
        </p:nvSpPr>
        <p:spPr>
          <a:xfrm>
            <a:off x="2636653" y="2506601"/>
            <a:ext cx="3676842" cy="3652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57A0C1-F978-E669-F7EA-DC934842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898" y="2894304"/>
            <a:ext cx="5616208" cy="346204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4D70FB-2A30-E1A8-DB12-2ADE7E550B56}"/>
              </a:ext>
            </a:extLst>
          </p:cNvPr>
          <p:cNvSpPr/>
          <p:nvPr/>
        </p:nvSpPr>
        <p:spPr>
          <a:xfrm>
            <a:off x="6033105" y="4222825"/>
            <a:ext cx="2743200" cy="2572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AF7DB0-75FD-7BE7-721F-3DAE097F2BEA}"/>
              </a:ext>
            </a:extLst>
          </p:cNvPr>
          <p:cNvSpPr/>
          <p:nvPr/>
        </p:nvSpPr>
        <p:spPr>
          <a:xfrm>
            <a:off x="5495589" y="5078256"/>
            <a:ext cx="3832210" cy="2572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68456D-5FAC-812E-583E-7A2619DD4A34}"/>
              </a:ext>
            </a:extLst>
          </p:cNvPr>
          <p:cNvSpPr/>
          <p:nvPr/>
        </p:nvSpPr>
        <p:spPr>
          <a:xfrm>
            <a:off x="2636653" y="2053909"/>
            <a:ext cx="3676842" cy="4526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4A955A-0D06-EB16-B4CA-8BA85C3804F2}"/>
              </a:ext>
            </a:extLst>
          </p:cNvPr>
          <p:cNvSpPr txBox="1"/>
          <p:nvPr/>
        </p:nvSpPr>
        <p:spPr>
          <a:xfrm>
            <a:off x="838198" y="2102375"/>
            <a:ext cx="163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计算对子差值 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Diff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11769D-D600-7259-2C32-67B01C2B69AE}"/>
              </a:ext>
            </a:extLst>
          </p:cNvPr>
          <p:cNvSpPr txBox="1"/>
          <p:nvPr/>
        </p:nvSpPr>
        <p:spPr>
          <a:xfrm>
            <a:off x="838200" y="2535341"/>
            <a:ext cx="163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进行符号秩和检验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74012B-AC0C-705A-EDAA-D2B83DC51741}"/>
              </a:ext>
            </a:extLst>
          </p:cNvPr>
          <p:cNvSpPr txBox="1"/>
          <p:nvPr/>
        </p:nvSpPr>
        <p:spPr>
          <a:xfrm>
            <a:off x="2421551" y="4187171"/>
            <a:ext cx="2279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符号秩和的统计量及其</a:t>
            </a:r>
            <a:r>
              <a:rPr lang="en-US" altLang="zh-CN" sz="1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9C7945-199C-037C-D933-B1D1E4501CE3}"/>
              </a:ext>
            </a:extLst>
          </p:cNvPr>
          <p:cNvSpPr txBox="1"/>
          <p:nvPr/>
        </p:nvSpPr>
        <p:spPr>
          <a:xfrm>
            <a:off x="2949974" y="5027755"/>
            <a:ext cx="1716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正态性检验及其</a:t>
            </a:r>
            <a:r>
              <a:rPr lang="en-US" altLang="zh-CN" sz="1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3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F42D593E-6C8E-6E27-2493-A31F79854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986" y="1004803"/>
            <a:ext cx="3611411" cy="54611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D83437-63F4-02F3-DD69-F82B647D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14" y="1093304"/>
            <a:ext cx="5198846" cy="2296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799A68-2DF5-4B7E-5D19-0F41C6F08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6872"/>
            <a:ext cx="1471411" cy="105181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E193E-FE63-4644-A86D-41F3F6A7F9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546433-66D3-4F4B-958B-2699BE2F2BA7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0EC7E4-FBCE-44FC-880D-833405B9C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B3AC20-9B25-49ED-8CA0-48FC3395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0291EF-16FD-17EE-7205-FE7D4EE12407}"/>
              </a:ext>
            </a:extLst>
          </p:cNvPr>
          <p:cNvSpPr/>
          <p:nvPr/>
        </p:nvSpPr>
        <p:spPr>
          <a:xfrm>
            <a:off x="2636653" y="2564015"/>
            <a:ext cx="4972626" cy="6229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68456D-5FAC-812E-583E-7A2619DD4A34}"/>
              </a:ext>
            </a:extLst>
          </p:cNvPr>
          <p:cNvSpPr/>
          <p:nvPr/>
        </p:nvSpPr>
        <p:spPr>
          <a:xfrm>
            <a:off x="2636653" y="2057884"/>
            <a:ext cx="4081200" cy="5061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4A955A-0D06-EB16-B4CA-8BA85C3804F2}"/>
              </a:ext>
            </a:extLst>
          </p:cNvPr>
          <p:cNvSpPr txBox="1"/>
          <p:nvPr/>
        </p:nvSpPr>
        <p:spPr>
          <a:xfrm>
            <a:off x="712221" y="2157094"/>
            <a:ext cx="1811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分组进行正态性检验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11769D-D600-7259-2C32-67B01C2B69AE}"/>
              </a:ext>
            </a:extLst>
          </p:cNvPr>
          <p:cNvSpPr txBox="1"/>
          <p:nvPr/>
        </p:nvSpPr>
        <p:spPr>
          <a:xfrm>
            <a:off x="712221" y="2721600"/>
            <a:ext cx="1811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两独立样本秩和检验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id="{40A74BB7-D4AE-48B1-EADC-AD66D83B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1" y="0"/>
            <a:ext cx="892372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Wilcoxon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秩和检验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75C025E-5089-97CB-3558-739FF328C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926" y="1004803"/>
            <a:ext cx="3580073" cy="546112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67DB5ED-F676-11EF-67EA-30758C5762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518" y="1156288"/>
            <a:ext cx="5266290" cy="40475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4D70FB-2A30-E1A8-DB12-2ADE7E550B56}"/>
              </a:ext>
            </a:extLst>
          </p:cNvPr>
          <p:cNvSpPr/>
          <p:nvPr/>
        </p:nvSpPr>
        <p:spPr>
          <a:xfrm>
            <a:off x="6096000" y="1703057"/>
            <a:ext cx="704564" cy="128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D7F1C6-0F9D-6568-DEE4-9B19F7C32A11}"/>
              </a:ext>
            </a:extLst>
          </p:cNvPr>
          <p:cNvSpPr txBox="1"/>
          <p:nvPr/>
        </p:nvSpPr>
        <p:spPr>
          <a:xfrm>
            <a:off x="4768511" y="1627931"/>
            <a:ext cx="12555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分组正态性检验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AF7DB0-75FD-7BE7-721F-3DAE097F2BEA}"/>
              </a:ext>
            </a:extLst>
          </p:cNvPr>
          <p:cNvSpPr/>
          <p:nvPr/>
        </p:nvSpPr>
        <p:spPr>
          <a:xfrm>
            <a:off x="5268819" y="5225474"/>
            <a:ext cx="2381814" cy="1552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A57C69-4A63-B71E-6E47-18451B62D1C2}"/>
              </a:ext>
            </a:extLst>
          </p:cNvPr>
          <p:cNvSpPr/>
          <p:nvPr/>
        </p:nvSpPr>
        <p:spPr>
          <a:xfrm>
            <a:off x="7462238" y="3541072"/>
            <a:ext cx="1281999" cy="5508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74012B-AC0C-705A-EDAA-D2B83DC51741}"/>
              </a:ext>
            </a:extLst>
          </p:cNvPr>
          <p:cNvSpPr txBox="1"/>
          <p:nvPr/>
        </p:nvSpPr>
        <p:spPr>
          <a:xfrm>
            <a:off x="7434669" y="3506549"/>
            <a:ext cx="1337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正态近似（大样本）</a:t>
            </a:r>
            <a:endParaRPr lang="zh-CN" altLang="en-US" sz="1100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E8E0156-F9F5-1938-FC25-8FE215750CA6}"/>
              </a:ext>
            </a:extLst>
          </p:cNvPr>
          <p:cNvSpPr/>
          <p:nvPr/>
        </p:nvSpPr>
        <p:spPr>
          <a:xfrm>
            <a:off x="8177768" y="2388143"/>
            <a:ext cx="351940" cy="641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4353E29-107F-569E-F97A-431DB8DA05DD}"/>
              </a:ext>
            </a:extLst>
          </p:cNvPr>
          <p:cNvSpPr txBox="1"/>
          <p:nvPr/>
        </p:nvSpPr>
        <p:spPr>
          <a:xfrm>
            <a:off x="7021219" y="2324410"/>
            <a:ext cx="63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秩和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7DF4D44-5547-B9B5-154A-A18056A0C040}"/>
              </a:ext>
            </a:extLst>
          </p:cNvPr>
          <p:cNvSpPr/>
          <p:nvPr/>
        </p:nvSpPr>
        <p:spPr>
          <a:xfrm>
            <a:off x="6891146" y="3541072"/>
            <a:ext cx="571092" cy="5508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85A33DE-15F2-6F25-87E1-7AAAA9A3EBCF}"/>
              </a:ext>
            </a:extLst>
          </p:cNvPr>
          <p:cNvSpPr/>
          <p:nvPr/>
        </p:nvSpPr>
        <p:spPr>
          <a:xfrm>
            <a:off x="8748448" y="3541072"/>
            <a:ext cx="1337138" cy="5508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E7D67C0-1E9E-1E13-30B1-B75C000AB0E1}"/>
              </a:ext>
            </a:extLst>
          </p:cNvPr>
          <p:cNvSpPr txBox="1"/>
          <p:nvPr/>
        </p:nvSpPr>
        <p:spPr>
          <a:xfrm>
            <a:off x="9245088" y="3506549"/>
            <a:ext cx="7991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（小样本）</a:t>
            </a:r>
            <a:endParaRPr lang="zh-CN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7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4" grpId="0" animBg="1"/>
      <p:bldP spid="14" grpId="1" animBg="1"/>
      <p:bldP spid="15" grpId="0"/>
      <p:bldP spid="15" grpId="1"/>
      <p:bldP spid="18" grpId="0"/>
      <p:bldP spid="18" grpId="1"/>
      <p:bldP spid="12" grpId="0" animBg="1"/>
      <p:bldP spid="12" grpId="1" animBg="1"/>
      <p:bldP spid="25" grpId="0"/>
      <p:bldP spid="25" grpId="1"/>
      <p:bldP spid="13" grpId="0" animBg="1"/>
      <p:bldP spid="13" grpId="1" animBg="1"/>
      <p:bldP spid="26" grpId="0" animBg="1"/>
      <p:bldP spid="26" grpId="1" animBg="1"/>
      <p:bldP spid="19" grpId="0"/>
      <p:bldP spid="19" grpId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 animBg="1"/>
      <p:bldP spid="30" grpId="1" animBg="1"/>
      <p:bldP spid="31" grpId="0"/>
      <p:bldP spid="3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9B2EF4-5F2F-B730-7BC4-01540AA8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05" y="1188689"/>
            <a:ext cx="5177424" cy="181744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568456D-5FAC-812E-583E-7A2619DD4A34}"/>
              </a:ext>
            </a:extLst>
          </p:cNvPr>
          <p:cNvSpPr/>
          <p:nvPr/>
        </p:nvSpPr>
        <p:spPr>
          <a:xfrm>
            <a:off x="2696387" y="2183806"/>
            <a:ext cx="4830181" cy="6053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7D37E7-F691-770F-40B6-AA666F667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179" y="945007"/>
            <a:ext cx="4274265" cy="54954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799A68-2DF5-4B7E-5D19-0F41C6F08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6872"/>
            <a:ext cx="1471411" cy="105181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E193E-FE63-4644-A86D-41F3F6A7F9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546433-66D3-4F4B-958B-2699BE2F2BA7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0EC7E4-FBCE-44FC-880D-833405B9C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B3AC20-9B25-49ED-8CA0-48FC3395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4A955A-0D06-EB16-B4CA-8BA85C3804F2}"/>
              </a:ext>
            </a:extLst>
          </p:cNvPr>
          <p:cNvSpPr txBox="1"/>
          <p:nvPr/>
        </p:nvSpPr>
        <p:spPr>
          <a:xfrm>
            <a:off x="808715" y="2332589"/>
            <a:ext cx="1792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多独立样本秩和检验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74012B-AC0C-705A-EDAA-D2B83DC51741}"/>
              </a:ext>
            </a:extLst>
          </p:cNvPr>
          <p:cNvSpPr txBox="1"/>
          <p:nvPr/>
        </p:nvSpPr>
        <p:spPr>
          <a:xfrm>
            <a:off x="5547993" y="1748933"/>
            <a:ext cx="583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秩和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9C7945-199C-037C-D933-B1D1E4501CE3}"/>
              </a:ext>
            </a:extLst>
          </p:cNvPr>
          <p:cNvSpPr txBox="1"/>
          <p:nvPr/>
        </p:nvSpPr>
        <p:spPr>
          <a:xfrm>
            <a:off x="5156721" y="2914632"/>
            <a:ext cx="1188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统计量及</a:t>
            </a:r>
            <a:r>
              <a:rPr lang="en-US" altLang="zh-CN" sz="1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9F513CC4-6C21-F869-8817-603FC58B7C1E}"/>
              </a:ext>
            </a:extLst>
          </p:cNvPr>
          <p:cNvSpPr txBox="1">
            <a:spLocks/>
          </p:cNvSpPr>
          <p:nvPr/>
        </p:nvSpPr>
        <p:spPr>
          <a:xfrm>
            <a:off x="2369841" y="0"/>
            <a:ext cx="89237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Kruskal-Wallis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AF7DB0-75FD-7BE7-721F-3DAE097F2BEA}"/>
              </a:ext>
            </a:extLst>
          </p:cNvPr>
          <p:cNvSpPr/>
          <p:nvPr/>
        </p:nvSpPr>
        <p:spPr>
          <a:xfrm>
            <a:off x="6667308" y="1815270"/>
            <a:ext cx="215963" cy="6568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D7DDE4F-BB6F-8540-06D2-9AA9981E25D1}"/>
              </a:ext>
            </a:extLst>
          </p:cNvPr>
          <p:cNvSpPr/>
          <p:nvPr/>
        </p:nvSpPr>
        <p:spPr>
          <a:xfrm>
            <a:off x="6357257" y="2855717"/>
            <a:ext cx="1017678" cy="3651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19" grpId="0"/>
      <p:bldP spid="19" grpId="1"/>
      <p:bldP spid="20" grpId="0"/>
      <p:bldP spid="20" grpId="1"/>
      <p:bldP spid="13" grpId="0" animBg="1"/>
      <p:bldP spid="13" grpId="1" animBg="1"/>
      <p:bldP spid="23" grpId="0" animBg="1"/>
      <p:bldP spid="2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898BC4B-7A1E-DCB5-93F2-88F39686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33" y="1157727"/>
            <a:ext cx="7333129" cy="18690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799A68-2DF5-4B7E-5D19-0F41C6F08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6872"/>
            <a:ext cx="1471411" cy="105181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E193E-FE63-4644-A86D-41F3F6A7F9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546433-66D3-4F4B-958B-2699BE2F2BA7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0EC7E4-FBCE-44FC-880D-833405B9C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B3AC20-9B25-49ED-8CA0-48FC3395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9F513CC4-6C21-F869-8817-603FC58B7C1E}"/>
              </a:ext>
            </a:extLst>
          </p:cNvPr>
          <p:cNvSpPr txBox="1">
            <a:spLocks/>
          </p:cNvSpPr>
          <p:nvPr/>
        </p:nvSpPr>
        <p:spPr>
          <a:xfrm>
            <a:off x="2369841" y="0"/>
            <a:ext cx="94396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Kruskal-Wallis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</a:p>
          <a:p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LSD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6C3EB9-CB5E-61F9-063C-4141694EB8C6}"/>
              </a:ext>
            </a:extLst>
          </p:cNvPr>
          <p:cNvSpPr txBox="1"/>
          <p:nvPr/>
        </p:nvSpPr>
        <p:spPr>
          <a:xfrm>
            <a:off x="2934447" y="5833130"/>
            <a:ext cx="4695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由相同条覆盖的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Means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没有显著不同。</a:t>
            </a:r>
            <a:endParaRPr lang="en-US" altLang="zh-CN" sz="1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即：尚不能认为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有差别，可以认为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、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有差别。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CD2D05E-827F-2488-C85E-DFCBD4D02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726" y="1785443"/>
            <a:ext cx="3727629" cy="40191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022A3E-431B-67FB-E0FC-21C9496C7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429" y="2388256"/>
            <a:ext cx="4043323" cy="393958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0510D8C-8047-4EE9-4C37-936D3C8377C1}"/>
              </a:ext>
            </a:extLst>
          </p:cNvPr>
          <p:cNvSpPr txBox="1"/>
          <p:nvPr/>
        </p:nvSpPr>
        <p:spPr>
          <a:xfrm>
            <a:off x="1172128" y="1333689"/>
            <a:ext cx="1762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进行排序，求相应的秩次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C5673A5-3E2D-3762-BF1F-43204E9CF644}"/>
              </a:ext>
            </a:extLst>
          </p:cNvPr>
          <p:cNvSpPr txBox="1"/>
          <p:nvPr/>
        </p:nvSpPr>
        <p:spPr>
          <a:xfrm>
            <a:off x="1172127" y="2221680"/>
            <a:ext cx="17623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对多组秩次采用</a:t>
            </a:r>
            <a:endParaRPr lang="en-US" altLang="zh-CN" sz="1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参数法进行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LSD</a:t>
            </a:r>
          </a:p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5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1D6D11B-3C07-A791-A9B0-0883EDD3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899" y="1155584"/>
            <a:ext cx="7392894" cy="18989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799A68-2DF5-4B7E-5D19-0F41C6F08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6872"/>
            <a:ext cx="1471411" cy="105181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E193E-FE63-4644-A86D-41F3F6A7F9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546433-66D3-4F4B-958B-2699BE2F2BA7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0EC7E4-FBCE-44FC-880D-833405B9C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B3AC20-9B25-49ED-8CA0-48FC3395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9F513CC4-6C21-F869-8817-603FC58B7C1E}"/>
              </a:ext>
            </a:extLst>
          </p:cNvPr>
          <p:cNvSpPr txBox="1">
            <a:spLocks/>
          </p:cNvSpPr>
          <p:nvPr/>
        </p:nvSpPr>
        <p:spPr>
          <a:xfrm>
            <a:off x="2369841" y="0"/>
            <a:ext cx="94396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多个独立样本比较的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Kruskal-Wallis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</a:p>
          <a:p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Bonferroni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6C3EB9-CB5E-61F9-063C-4141694EB8C6}"/>
              </a:ext>
            </a:extLst>
          </p:cNvPr>
          <p:cNvSpPr txBox="1"/>
          <p:nvPr/>
        </p:nvSpPr>
        <p:spPr>
          <a:xfrm>
            <a:off x="2468282" y="4585719"/>
            <a:ext cx="25758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由相同条覆盖的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Means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没有显著不同。</a:t>
            </a:r>
            <a:endParaRPr lang="en-US" altLang="zh-CN" sz="1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即：尚不能认为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有差别，可以认为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有差别。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CF66A84-2CCA-675E-7FDD-C4A3F9DD6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583" y="1458632"/>
            <a:ext cx="5026688" cy="48977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A3823A-0A55-D24F-7E45-6D3CB598CC54}"/>
              </a:ext>
            </a:extLst>
          </p:cNvPr>
          <p:cNvSpPr txBox="1"/>
          <p:nvPr/>
        </p:nvSpPr>
        <p:spPr>
          <a:xfrm>
            <a:off x="1172128" y="1333689"/>
            <a:ext cx="1762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进行排序，求相应的秩次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47C3B9-E775-297F-E6CE-68995EACBF7C}"/>
              </a:ext>
            </a:extLst>
          </p:cNvPr>
          <p:cNvSpPr txBox="1"/>
          <p:nvPr/>
        </p:nvSpPr>
        <p:spPr>
          <a:xfrm>
            <a:off x="1172128" y="2316383"/>
            <a:ext cx="17623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对多组秩次采用</a:t>
            </a:r>
            <a:endParaRPr lang="en-US" altLang="zh-CN" sz="1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参数法进行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Bon</a:t>
            </a:r>
          </a:p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5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D16A2591-FC6A-33F4-9E81-42ECEC83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14" y="1086118"/>
            <a:ext cx="6320656" cy="193908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568456D-5FAC-812E-583E-7A2619DD4A34}"/>
              </a:ext>
            </a:extLst>
          </p:cNvPr>
          <p:cNvSpPr/>
          <p:nvPr/>
        </p:nvSpPr>
        <p:spPr>
          <a:xfrm>
            <a:off x="2733930" y="2284310"/>
            <a:ext cx="5991928" cy="4818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E06076D-9123-3E23-4949-87B69EB54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94" y="1438227"/>
            <a:ext cx="6565609" cy="50016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799A68-2DF5-4B7E-5D19-0F41C6F08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6872"/>
            <a:ext cx="1471411" cy="105181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E193E-FE63-4644-A86D-41F3F6A7F9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546433-66D3-4F4B-958B-2699BE2F2BA7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0EC7E4-FBCE-44FC-880D-833405B9C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B3AC20-9B25-49ED-8CA0-48FC3395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4A955A-0D06-EB16-B4CA-8BA85C3804F2}"/>
              </a:ext>
            </a:extLst>
          </p:cNvPr>
          <p:cNvSpPr txBox="1"/>
          <p:nvPr/>
        </p:nvSpPr>
        <p:spPr>
          <a:xfrm>
            <a:off x="855916" y="2242955"/>
            <a:ext cx="1762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随机区组设计资料的秩和检验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74012B-AC0C-705A-EDAA-D2B83DC51741}"/>
              </a:ext>
            </a:extLst>
          </p:cNvPr>
          <p:cNvSpPr txBox="1"/>
          <p:nvPr/>
        </p:nvSpPr>
        <p:spPr>
          <a:xfrm>
            <a:off x="6313495" y="1789196"/>
            <a:ext cx="206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分区组给出的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个频数表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9C7945-199C-037C-D933-B1D1E4501CE3}"/>
              </a:ext>
            </a:extLst>
          </p:cNvPr>
          <p:cNvSpPr txBox="1"/>
          <p:nvPr/>
        </p:nvSpPr>
        <p:spPr>
          <a:xfrm>
            <a:off x="6445125" y="5546786"/>
            <a:ext cx="1231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统计量及</a:t>
            </a:r>
            <a:r>
              <a:rPr lang="en-US" altLang="zh-CN" sz="1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AF7DB0-75FD-7BE7-721F-3DAE097F2BEA}"/>
              </a:ext>
            </a:extLst>
          </p:cNvPr>
          <p:cNvSpPr/>
          <p:nvPr/>
        </p:nvSpPr>
        <p:spPr>
          <a:xfrm>
            <a:off x="8381519" y="1878166"/>
            <a:ext cx="762766" cy="1298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D7DDE4F-BB6F-8540-06D2-9AA9981E25D1}"/>
              </a:ext>
            </a:extLst>
          </p:cNvPr>
          <p:cNvSpPr/>
          <p:nvPr/>
        </p:nvSpPr>
        <p:spPr>
          <a:xfrm>
            <a:off x="7626221" y="5629469"/>
            <a:ext cx="1880782" cy="1424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4FF71AA4-F5A3-56E6-8414-82EEE2151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1" y="0"/>
            <a:ext cx="9735723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随机区组设计多个样本比较的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Friedman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D2EADD-D46F-970F-0BAA-0D5A56DE0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899" y="2440808"/>
            <a:ext cx="2678882" cy="1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0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19" grpId="0"/>
      <p:bldP spid="19" grpId="1"/>
      <p:bldP spid="20" grpId="0"/>
      <p:bldP spid="20" grpId="1"/>
      <p:bldP spid="13" grpId="0" animBg="1"/>
      <p:bldP spid="13" grpId="1" animBg="1"/>
      <p:bldP spid="23" grpId="0" animBg="1"/>
      <p:bldP spid="2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FD3D42-A509-8411-2A73-CC174FB96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04"/>
          <a:stretch/>
        </p:blipFill>
        <p:spPr>
          <a:xfrm>
            <a:off x="2503013" y="1188689"/>
            <a:ext cx="7861031" cy="23493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799A68-2DF5-4B7E-5D19-0F41C6F08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6872"/>
            <a:ext cx="1471411" cy="105181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E193E-FE63-4644-A86D-41F3F6A7F9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546433-66D3-4F4B-958B-2699BE2F2BA7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0EC7E4-FBCE-44FC-880D-833405B9C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B3AC20-9B25-49ED-8CA0-48FC3395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4A955A-0D06-EB16-B4CA-8BA85C3804F2}"/>
              </a:ext>
            </a:extLst>
          </p:cNvPr>
          <p:cNvSpPr txBox="1"/>
          <p:nvPr/>
        </p:nvSpPr>
        <p:spPr>
          <a:xfrm>
            <a:off x="855916" y="2242955"/>
            <a:ext cx="17625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GLM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两过程，采用</a:t>
            </a:r>
            <a:r>
              <a:rPr lang="en-US" altLang="zh-CN" sz="1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Lsmeans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语句实现多重比较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4FF71AA4-F5A3-56E6-8414-82EEE2151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1" y="0"/>
            <a:ext cx="982215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随机区组设计多个样本比较的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Friedman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b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937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5799A68-2DF5-4B7E-5D19-0F41C6F0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872"/>
            <a:ext cx="1471411" cy="105181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E193E-FE63-4644-A86D-41F3F6A7F9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546433-66D3-4F4B-958B-2699BE2F2BA7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0EC7E4-FBCE-44FC-880D-833405B9C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B3AC20-9B25-49ED-8CA0-48FC3395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4FF71AA4-F5A3-56E6-8414-82EEE2151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1" y="0"/>
            <a:ext cx="9822159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随机区组设计多个样本比较的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Friedman </a:t>
            </a:r>
            <a:r>
              <a:rPr lang="en-US" altLang="zh-CN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检验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b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多重比较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1159A8-EDEB-26B2-88AD-193900ECB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05"/>
          <a:stretch/>
        </p:blipFill>
        <p:spPr>
          <a:xfrm>
            <a:off x="255186" y="1275849"/>
            <a:ext cx="4862808" cy="4923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574D34-F1F8-A69C-41EA-AD917B2DC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880" y="1318384"/>
            <a:ext cx="4799227" cy="48379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2FF2CF-ADFE-6690-BA01-E30F3E6FA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779" y="2430336"/>
            <a:ext cx="3731288" cy="37565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45132A6-0647-83C0-58AD-0A9FB97327D5}"/>
              </a:ext>
            </a:extLst>
          </p:cNvPr>
          <p:cNvSpPr txBox="1"/>
          <p:nvPr/>
        </p:nvSpPr>
        <p:spPr>
          <a:xfrm>
            <a:off x="9336157" y="1522243"/>
            <a:ext cx="25758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可以认为：</a:t>
            </a:r>
            <a:endParaRPr lang="en-US" altLang="zh-CN" sz="1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endParaRPr lang="en-US" altLang="zh-CN" sz="1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有差别。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9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CD97E77-BCDA-43AF-A6A6-6A95ABC0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一、参数检验与非参数检验方法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47C9CEA0-A982-4121-AC90-AC39BDFC6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非参数检验</a:t>
                </a: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(nonparametric test)</a:t>
                </a:r>
                <a:r>
                  <a:rPr lang="zh-CN" altLang="en-US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：对总体的分布类型不作任何要求、不针对具体的分布参数进行检验的统计方法。由于其对总体分布不作严格假定，所以又称</a:t>
                </a:r>
                <a:r>
                  <a:rPr lang="zh-CN" altLang="en-US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任意分布检验（</a:t>
                </a: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distribution-free test</a:t>
                </a:r>
                <a:r>
                  <a:rPr lang="zh-CN" altLang="en-US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 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秩和检验（</a:t>
                </a:r>
                <a:r>
                  <a:rPr lang="en-US" altLang="zh-CN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sum test</a:t>
                </a:r>
                <a:r>
                  <a:rPr lang="zh-CN" altLang="en-US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b="1" dirty="0">
                  <a:solidFill>
                    <a:prstClr val="black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𝟎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: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𝑴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𝒅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  <m:r>
                      <a:rPr lang="zh-CN" alt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；</m:t>
                    </m:r>
                    <m:r>
                      <m:rPr>
                        <m:nor/>
                      </m:rPr>
                      <a:rPr lang="zh-CN" altLang="en-US" b="1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总体分布</m:t>
                    </m:r>
                    <m:r>
                      <a:rPr lang="zh-CN" alt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位置</m:t>
                    </m:r>
                    <m:r>
                      <m:rPr>
                        <m:nor/>
                      </m:rPr>
                      <a:rPr lang="zh-CN" altLang="en-US" b="1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相同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lvl="0"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47C9CEA0-A982-4121-AC90-AC39BDFC6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E7AD49-99CF-4A73-AF59-4EBD98D0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C587A8-294D-4E22-88BE-F187A0B71C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62278-7F7D-47F8-B4BF-C1367FC57F2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2022/11/12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15D8D-7E05-4434-8FB6-868D89781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秩和检验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77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262021-B232-49DA-A7EF-19A88E7F4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5D51-482D-4D84-87B4-2F33D5C32746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92AD3D-C58C-45A0-94DD-FAD89CEA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C7EC8B-2AC3-4467-818B-8A5052A9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3D7B6C8-2A97-4C75-996B-EE4A908ACBAE}"/>
              </a:ext>
            </a:extLst>
          </p:cNvPr>
          <p:cNvSpPr txBox="1">
            <a:spLocks/>
          </p:cNvSpPr>
          <p:nvPr/>
        </p:nvSpPr>
        <p:spPr>
          <a:xfrm>
            <a:off x="838200" y="578644"/>
            <a:ext cx="10515600" cy="9286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常用统计软件应用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BFE8B5D-8C23-4152-93AE-0AAC8DA7618B}"/>
              </a:ext>
            </a:extLst>
          </p:cNvPr>
          <p:cNvSpPr txBox="1">
            <a:spLocks/>
          </p:cNvSpPr>
          <p:nvPr/>
        </p:nvSpPr>
        <p:spPr>
          <a:xfrm>
            <a:off x="1845469" y="2060654"/>
            <a:ext cx="8329974" cy="410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 (Statistical Analysis System)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 (Statistical Product Service Solutions)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 (</a:t>
            </a:r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Statacorp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Stata)</a:t>
            </a:r>
          </a:p>
        </p:txBody>
      </p:sp>
    </p:spTree>
    <p:extLst>
      <p:ext uri="{BB962C8B-B14F-4D97-AF65-F5344CB8AC3E}">
        <p14:creationId xmlns:p14="http://schemas.microsoft.com/office/powerpoint/2010/main" val="3796037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FED968-4608-47E8-B9A7-FE068C0B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C923-4808-4DED-A3D9-F548989337B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E1B3AF-D400-4297-8E40-D45BDA6D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CB3835-6BAA-4B38-B0AE-D08B6AD0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5CC5D7D-3A0A-4F6C-B8AD-71435DF910E1}"/>
              </a:ext>
            </a:extLst>
          </p:cNvPr>
          <p:cNvSpPr txBox="1">
            <a:spLocks/>
          </p:cNvSpPr>
          <p:nvPr/>
        </p:nvSpPr>
        <p:spPr>
          <a:xfrm>
            <a:off x="1539147" y="2354828"/>
            <a:ext cx="9722754" cy="2888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配对样本比较的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符号秩和检验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两个独立样本比较的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秩和检验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多个独立样本比较的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Kruskal-Wallis </a:t>
            </a: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随机区组设计多个样本比较的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Friedman </a:t>
            </a: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A8D7C8A-A9CD-4F17-B429-FD4595BF7EDD}"/>
              </a:ext>
            </a:extLst>
          </p:cNvPr>
          <p:cNvSpPr txBox="1">
            <a:spLocks/>
          </p:cNvSpPr>
          <p:nvPr/>
        </p:nvSpPr>
        <p:spPr>
          <a:xfrm>
            <a:off x="838200" y="578644"/>
            <a:ext cx="10515600" cy="9286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506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64E4CF-9225-4870-B6DA-354CEEF9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C923-4808-4DED-A3D9-F548989337B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56B90A-5B0B-4691-B6A1-A136197A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D159F9-674E-4864-AEEC-DCE3C550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7B4019A-A757-4CDD-927D-D0D3DA72FE26}"/>
              </a:ext>
            </a:extLst>
          </p:cNvPr>
          <p:cNvSpPr txBox="1">
            <a:spLocks/>
          </p:cNvSpPr>
          <p:nvPr/>
        </p:nvSpPr>
        <p:spPr>
          <a:xfrm>
            <a:off x="1727649" y="437954"/>
            <a:ext cx="9827777" cy="7151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B1429D-6464-4D79-B19C-A89E3FDC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73" y="1954676"/>
            <a:ext cx="7709963" cy="41831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460B2E-361F-41AC-946A-6A4F5BFC9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14" y="1804522"/>
            <a:ext cx="5234599" cy="45990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780B27-C93E-4DB2-B137-CD1F2CF95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294" y="2062952"/>
            <a:ext cx="6779111" cy="40465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9A1556B-7C9B-4926-98E7-03EF73367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589" y="1925903"/>
            <a:ext cx="3897087" cy="4413113"/>
          </a:xfrm>
          <a:prstGeom prst="rect">
            <a:avLst/>
          </a:prstGeom>
        </p:spPr>
      </p:pic>
      <p:sp>
        <p:nvSpPr>
          <p:cNvPr id="18" name="标题 2">
            <a:extLst>
              <a:ext uri="{FF2B5EF4-FFF2-40B4-BE49-F238E27FC236}">
                <a16:creationId xmlns:a16="http://schemas.microsoft.com/office/drawing/2014/main" id="{7F5399F1-4BD5-4DA9-A443-93A916FC602E}"/>
              </a:ext>
            </a:extLst>
          </p:cNvPr>
          <p:cNvSpPr txBox="1">
            <a:spLocks/>
          </p:cNvSpPr>
          <p:nvPr/>
        </p:nvSpPr>
        <p:spPr>
          <a:xfrm>
            <a:off x="1884095" y="549894"/>
            <a:ext cx="9827777" cy="7151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D7E8184-D251-4EA3-87CF-090699540901}"/>
              </a:ext>
            </a:extLst>
          </p:cNvPr>
          <p:cNvSpPr txBox="1">
            <a:spLocks noChangeArrowheads="1"/>
          </p:cNvSpPr>
          <p:nvPr/>
        </p:nvSpPr>
        <p:spPr>
          <a:xfrm>
            <a:off x="1879811" y="1140044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配对样本比较的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符号秩和检验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0C22C8F-0B8A-4815-8B55-E13509084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12" y="457993"/>
            <a:ext cx="953628" cy="9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4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FDE5C3-971F-4FA3-A649-1A16D0C7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C923-4808-4DED-A3D9-F548989337B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5C860C-C302-48E5-80FB-0F744EC7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A05ABC-88A9-4A8B-8629-D1DBFF0B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D20731-A36E-4A68-8A43-E78B22DA8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12" y="457993"/>
            <a:ext cx="953628" cy="945615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F22A79B6-40C0-4F03-8A61-32FA38A99695}"/>
              </a:ext>
            </a:extLst>
          </p:cNvPr>
          <p:cNvSpPr txBox="1">
            <a:spLocks/>
          </p:cNvSpPr>
          <p:nvPr/>
        </p:nvSpPr>
        <p:spPr>
          <a:xfrm>
            <a:off x="1884095" y="549894"/>
            <a:ext cx="9827777" cy="7151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F661F3D-DD25-46B9-A8A9-913DBADB8740}"/>
              </a:ext>
            </a:extLst>
          </p:cNvPr>
          <p:cNvSpPr txBox="1">
            <a:spLocks noChangeArrowheads="1"/>
          </p:cNvSpPr>
          <p:nvPr/>
        </p:nvSpPr>
        <p:spPr>
          <a:xfrm>
            <a:off x="1879811" y="1140044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两个独立样本比较的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秩和检验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2C9074-4CE4-46D6-A010-A4B644C0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08" y="1841048"/>
            <a:ext cx="4486845" cy="4504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2CDD26-3A63-4C88-85CA-6C2C87FE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67" y="1820622"/>
            <a:ext cx="5141600" cy="451432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E652675-8D46-4E7F-B14E-957C56ADCE34}"/>
              </a:ext>
            </a:extLst>
          </p:cNvPr>
          <p:cNvGrpSpPr/>
          <p:nvPr/>
        </p:nvGrpSpPr>
        <p:grpSpPr>
          <a:xfrm>
            <a:off x="3089285" y="2379059"/>
            <a:ext cx="5953564" cy="3118273"/>
            <a:chOff x="2472269" y="2067251"/>
            <a:chExt cx="6326391" cy="325757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44523AD-2393-4FA0-B261-3E6045D7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2269" y="2067251"/>
              <a:ext cx="4229131" cy="32575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10323B6-4D53-4FD5-A7AF-A0F31EEF9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3699" y="3015964"/>
              <a:ext cx="1504961" cy="1295409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B60362B-4B2F-4BA2-9616-33B028C27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632" y="2154433"/>
            <a:ext cx="3829367" cy="39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7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BAD0EC-6923-4D5D-8B30-3519C9C4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C923-4808-4DED-A3D9-F548989337B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1A3ACE-F7C4-495B-B115-F26187B5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80AE8C-0443-466F-B7CD-CCB64B68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50B0B9-F8C1-4998-95EB-04BD99C6B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12" y="457993"/>
            <a:ext cx="953628" cy="945615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FA45AD6A-0F01-4B2D-B67C-C809D95E6823}"/>
              </a:ext>
            </a:extLst>
          </p:cNvPr>
          <p:cNvSpPr txBox="1">
            <a:spLocks/>
          </p:cNvSpPr>
          <p:nvPr/>
        </p:nvSpPr>
        <p:spPr>
          <a:xfrm>
            <a:off x="1884095" y="549894"/>
            <a:ext cx="9827777" cy="7151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39CBB46-5848-45CD-B39B-072337DBAE15}"/>
              </a:ext>
            </a:extLst>
          </p:cNvPr>
          <p:cNvSpPr txBox="1">
            <a:spLocks noChangeArrowheads="1"/>
          </p:cNvSpPr>
          <p:nvPr/>
        </p:nvSpPr>
        <p:spPr>
          <a:xfrm>
            <a:off x="1879811" y="1140044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多个独立样本比较的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Kruskal-Wallis </a:t>
            </a:r>
            <a:r>
              <a:rPr lang="en-US" altLang="zh-CN" sz="27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896D1F-A40D-485E-A47B-D567FAC2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101" y="1838919"/>
            <a:ext cx="5957931" cy="44910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8C5787-7386-43B1-8DC4-67159D877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496" y="1873306"/>
            <a:ext cx="4708195" cy="44512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06D3F5-FE1B-4D8A-AEA8-8C917FE2B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500" y="1910029"/>
            <a:ext cx="5342496" cy="44191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030349-E384-4887-8609-32B0AEF9E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499" y="1921859"/>
            <a:ext cx="5336576" cy="44142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C567A5-BA15-4F8B-BEBD-F61A9C5CD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454" y="1909720"/>
            <a:ext cx="5362436" cy="44355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DAD813-47A3-416C-AF4A-58D9F899F2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137" y="3142571"/>
            <a:ext cx="5482354" cy="16776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677CEF-FEAC-4B03-858D-2A656E2FC14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5970" y="1873304"/>
            <a:ext cx="8832650" cy="44910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2449821-FFC7-4ED6-AE6F-B4D9060C6DB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59" t="14581" r="20870" b="9181"/>
          <a:stretch/>
        </p:blipFill>
        <p:spPr>
          <a:xfrm>
            <a:off x="2221426" y="1866051"/>
            <a:ext cx="8030060" cy="45072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663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AF4947-0CE0-44AE-B461-C992D78B3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C923-4808-4DED-A3D9-F548989337B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A08EED-5C1B-42EA-8206-DD8FEF3B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CFD04-56C5-4D66-B5A7-C1863C08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ED085C-7F50-44F8-89D3-3CCF66BE1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12" y="457993"/>
            <a:ext cx="953628" cy="945615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FEDF442A-C6BA-450D-8E79-77DE5E9B23CF}"/>
              </a:ext>
            </a:extLst>
          </p:cNvPr>
          <p:cNvSpPr txBox="1">
            <a:spLocks/>
          </p:cNvSpPr>
          <p:nvPr/>
        </p:nvSpPr>
        <p:spPr>
          <a:xfrm>
            <a:off x="1884095" y="549894"/>
            <a:ext cx="9827777" cy="7151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D3DC581-59DB-4B26-B290-3E396450D435}"/>
              </a:ext>
            </a:extLst>
          </p:cNvPr>
          <p:cNvSpPr txBox="1">
            <a:spLocks noChangeArrowheads="1"/>
          </p:cNvSpPr>
          <p:nvPr/>
        </p:nvSpPr>
        <p:spPr>
          <a:xfrm>
            <a:off x="1879811" y="1140044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随机区组设计多个样本比较的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Friedman </a:t>
            </a:r>
            <a:r>
              <a:rPr lang="en-US" altLang="zh-CN" sz="27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4D4ACD-239C-44F0-8693-DFB3991A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91" y="2243187"/>
            <a:ext cx="7685415" cy="39350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CDB705-43DE-4548-B67E-26E1E0018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059" y="1942089"/>
            <a:ext cx="4382144" cy="4404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5304AB-3D5D-435C-BFD2-7F8AD8660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979" y="1958272"/>
            <a:ext cx="5517724" cy="43858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AEF0C7-66C9-4649-B053-4158E5BCF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935" y="1954226"/>
            <a:ext cx="5516981" cy="43852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6E76A2-F0E6-407F-8BF7-E2D1B1DF1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567" y="1942088"/>
            <a:ext cx="5547284" cy="44093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5A71F0-E8E1-4D08-80A8-B0F2E0348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7322" y="3029744"/>
            <a:ext cx="6795750" cy="20965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53F349B-722B-421B-A77F-6B8AD42EE8B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74" t="29036" r="5710" b="29608"/>
          <a:stretch/>
        </p:blipFill>
        <p:spPr>
          <a:xfrm>
            <a:off x="711511" y="2686225"/>
            <a:ext cx="10602112" cy="26650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6FDA42-DB33-4966-A8F0-CD1C05D720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63" t="22211" r="19370" b="16824"/>
          <a:stretch/>
        </p:blipFill>
        <p:spPr>
          <a:xfrm>
            <a:off x="967100" y="1794157"/>
            <a:ext cx="10486505" cy="45948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13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FED968-4608-47E8-B9A7-FE068C0B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C923-4808-4DED-A3D9-F548989337B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E1B3AF-D400-4297-8E40-D45BDA6D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CB3835-6BAA-4B38-B0AE-D08B6AD0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5CC5D7D-3A0A-4F6C-B8AD-71435DF910E1}"/>
              </a:ext>
            </a:extLst>
          </p:cNvPr>
          <p:cNvSpPr txBox="1">
            <a:spLocks/>
          </p:cNvSpPr>
          <p:nvPr/>
        </p:nvSpPr>
        <p:spPr>
          <a:xfrm>
            <a:off x="1539147" y="2354828"/>
            <a:ext cx="9722754" cy="2888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配对样本比较的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符号秩和检验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两个独立样本比较的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秩和检验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多个独立样本比较的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Kruskal-Wallis </a:t>
            </a: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随机区组设计多个样本比较的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Friedman </a:t>
            </a:r>
            <a:r>
              <a:rPr lang="en-US" altLang="zh-CN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A8D7C8A-A9CD-4F17-B429-FD4595BF7EDD}"/>
              </a:ext>
            </a:extLst>
          </p:cNvPr>
          <p:cNvSpPr txBox="1">
            <a:spLocks/>
          </p:cNvSpPr>
          <p:nvPr/>
        </p:nvSpPr>
        <p:spPr>
          <a:xfrm>
            <a:off x="838200" y="578644"/>
            <a:ext cx="10515600" cy="9286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358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262021-B232-49DA-A7EF-19A88E7F4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5D51-482D-4D84-87B4-2F33D5C32746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92AD3D-C58C-45A0-94DD-FAD89CEA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C7EC8B-2AC3-4467-818B-8A5052A9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3D7B6C8-2A97-4C75-996B-EE4A908ACBAE}"/>
              </a:ext>
            </a:extLst>
          </p:cNvPr>
          <p:cNvSpPr txBox="1">
            <a:spLocks/>
          </p:cNvSpPr>
          <p:nvPr/>
        </p:nvSpPr>
        <p:spPr>
          <a:xfrm>
            <a:off x="838200" y="578644"/>
            <a:ext cx="10515600" cy="9286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常用统计软件应用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BFE8B5D-8C23-4152-93AE-0AAC8DA7618B}"/>
              </a:ext>
            </a:extLst>
          </p:cNvPr>
          <p:cNvSpPr txBox="1">
            <a:spLocks/>
          </p:cNvSpPr>
          <p:nvPr/>
        </p:nvSpPr>
        <p:spPr>
          <a:xfrm>
            <a:off x="1845469" y="2060654"/>
            <a:ext cx="8329974" cy="410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 (Statistical Analysis System)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 (Statistical Product Service Solutions)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 (</a:t>
            </a: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Statacorp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Stata)</a:t>
            </a:r>
          </a:p>
        </p:txBody>
      </p:sp>
    </p:spTree>
    <p:extLst>
      <p:ext uri="{BB962C8B-B14F-4D97-AF65-F5344CB8AC3E}">
        <p14:creationId xmlns:p14="http://schemas.microsoft.com/office/powerpoint/2010/main" val="32609223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DC1248-F71F-4C64-8687-210B189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C923-4808-4DED-A3D9-F548989337B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9F304E-7B70-403D-87F2-E23B308B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C8B7DE-B974-4381-8326-7732B65F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5" name="图片 9">
            <a:extLst>
              <a:ext uri="{FF2B5EF4-FFF2-40B4-BE49-F238E27FC236}">
                <a16:creationId xmlns:a16="http://schemas.microsoft.com/office/drawing/2014/main" id="{314A9457-F254-42C3-84BC-1AC0DBCD48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82" y="740146"/>
            <a:ext cx="1578410" cy="365125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81157986-4801-4B87-9D90-1B1FFF68DEAE}"/>
              </a:ext>
            </a:extLst>
          </p:cNvPr>
          <p:cNvSpPr txBox="1">
            <a:spLocks/>
          </p:cNvSpPr>
          <p:nvPr/>
        </p:nvSpPr>
        <p:spPr>
          <a:xfrm>
            <a:off x="789648" y="6038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279C289-E255-449C-88E8-CDCB6E40F3E8}"/>
              </a:ext>
            </a:extLst>
          </p:cNvPr>
          <p:cNvSpPr txBox="1">
            <a:spLocks noChangeArrowheads="1"/>
          </p:cNvSpPr>
          <p:nvPr/>
        </p:nvSpPr>
        <p:spPr>
          <a:xfrm>
            <a:off x="2316781" y="1184550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配对样本比较的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符号秩和检验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33B2F2-F8E9-4A44-92D5-ED60ED57F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062" y="5612520"/>
            <a:ext cx="4352957" cy="5286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9E6F65-C720-4AAD-BEB7-8CA6D7C55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504" y="2042873"/>
            <a:ext cx="3368844" cy="33002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6F515BE-1470-4D20-A9A9-BC99C8149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358" y="1921858"/>
            <a:ext cx="4351714" cy="41566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5318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D23803-F98F-448E-AE9D-058A3730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C923-4808-4DED-A3D9-F548989337B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897282-CB8F-4904-8DB0-4B256E9E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B16842-A68B-4029-8740-D9E39167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502C94C8-0707-40E2-8CA2-E55776E1FCD6}"/>
              </a:ext>
            </a:extLst>
          </p:cNvPr>
          <p:cNvSpPr txBox="1">
            <a:spLocks/>
          </p:cNvSpPr>
          <p:nvPr/>
        </p:nvSpPr>
        <p:spPr>
          <a:xfrm>
            <a:off x="789648" y="6038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</a:p>
        </p:txBody>
      </p:sp>
      <p:pic>
        <p:nvPicPr>
          <p:cNvPr id="6" name="图片 9">
            <a:extLst>
              <a:ext uri="{FF2B5EF4-FFF2-40B4-BE49-F238E27FC236}">
                <a16:creationId xmlns:a16="http://schemas.microsoft.com/office/drawing/2014/main" id="{C3AEE407-BADA-4813-8637-923A07CB19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82" y="740146"/>
            <a:ext cx="1578410" cy="36512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11A338C5-8326-437C-B396-6659E6AA4745}"/>
              </a:ext>
            </a:extLst>
          </p:cNvPr>
          <p:cNvSpPr txBox="1">
            <a:spLocks noChangeArrowheads="1"/>
          </p:cNvSpPr>
          <p:nvPr/>
        </p:nvSpPr>
        <p:spPr>
          <a:xfrm>
            <a:off x="2316781" y="1184550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两个独立样本比较的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Wilcoxon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秩和检验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A392ED-C6D9-4F34-AB85-63794E07B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08" y="1980376"/>
            <a:ext cx="4357719" cy="5667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D3E72B-CD11-48B2-B626-83C74A662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539" y="1979898"/>
            <a:ext cx="1449470" cy="44292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12EDB9-3F36-40BF-BC0A-A36EE54DA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983" y="2883294"/>
            <a:ext cx="4113684" cy="34974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85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5E0EB9-B6DD-4F66-B4A7-E5531B06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D5962E-D203-48E9-B942-321190D916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2CA8CF-0CA8-46C1-A05A-01384E5C0C6F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20A4A7-E13E-460A-9049-62966A27C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16E127D-BDD7-496F-A0B6-D1428D7DB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150022"/>
              </p:ext>
            </p:extLst>
          </p:nvPr>
        </p:nvGraphicFramePr>
        <p:xfrm>
          <a:off x="729574" y="1517333"/>
          <a:ext cx="10875524" cy="355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762">
                  <a:extLst>
                    <a:ext uri="{9D8B030D-6E8A-4147-A177-3AD203B41FA5}">
                      <a16:colId xmlns:a16="http://schemas.microsoft.com/office/drawing/2014/main" val="3957199778"/>
                    </a:ext>
                  </a:extLst>
                </a:gridCol>
                <a:gridCol w="5437762">
                  <a:extLst>
                    <a:ext uri="{9D8B030D-6E8A-4147-A177-3AD203B41FA5}">
                      <a16:colId xmlns:a16="http://schemas.microsoft.com/office/drawing/2014/main" val="3078803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/>
                        <a:t>参数检验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/>
                        <a:t>非参数检验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63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已知总体分布类型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对总体分布类型没有要求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92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针对总体参数进行检验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比较中位数、分布的位置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83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对资料有要求，正态性、方差齐性等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适用范围广，包括等级资料、开口资料等。稳健。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7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在符合条件情况下，功效高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进行秩次变换，损失信息，功效低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00040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09CE34D-933D-45E5-940E-A072E2B6DE51}"/>
              </a:ext>
            </a:extLst>
          </p:cNvPr>
          <p:cNvSpPr txBox="1"/>
          <p:nvPr/>
        </p:nvSpPr>
        <p:spPr>
          <a:xfrm>
            <a:off x="2597285" y="680937"/>
            <a:ext cx="65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参数检验与非参数检验方法的比较</a:t>
            </a:r>
          </a:p>
        </p:txBody>
      </p:sp>
    </p:spTree>
    <p:extLst>
      <p:ext uri="{BB962C8B-B14F-4D97-AF65-F5344CB8AC3E}">
        <p14:creationId xmlns:p14="http://schemas.microsoft.com/office/powerpoint/2010/main" val="3926075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3AA0DB-367E-429F-9B6C-3D2FFD4E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C923-4808-4DED-A3D9-F548989337B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059923-41DE-4B90-B008-20AD24F1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7E4057-F3DF-4440-9871-CD3141F4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图片 9">
            <a:extLst>
              <a:ext uri="{FF2B5EF4-FFF2-40B4-BE49-F238E27FC236}">
                <a16:creationId xmlns:a16="http://schemas.microsoft.com/office/drawing/2014/main" id="{FB688249-8110-48B7-9DBF-19AC49C487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82" y="740146"/>
            <a:ext cx="1578410" cy="365125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53C0F0BB-61AF-4402-945F-2097E5F671D1}"/>
              </a:ext>
            </a:extLst>
          </p:cNvPr>
          <p:cNvSpPr txBox="1">
            <a:spLocks/>
          </p:cNvSpPr>
          <p:nvPr/>
        </p:nvSpPr>
        <p:spPr>
          <a:xfrm>
            <a:off x="789648" y="6038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36DEB8B-C9F1-411F-97EF-F4BF824C4F8A}"/>
              </a:ext>
            </a:extLst>
          </p:cNvPr>
          <p:cNvSpPr txBox="1">
            <a:spLocks noChangeArrowheads="1"/>
          </p:cNvSpPr>
          <p:nvPr/>
        </p:nvSpPr>
        <p:spPr>
          <a:xfrm>
            <a:off x="2316781" y="1184550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多个独立样本比较的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Kruskal-Wallis </a:t>
            </a:r>
            <a:r>
              <a:rPr lang="en-US" altLang="zh-CN" sz="27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3F673A-62CA-49FF-96F7-AA875DA1E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80" y="2047821"/>
            <a:ext cx="1540886" cy="31019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0CF592-8458-4E3D-AF6D-3E9B1B451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6" y="5264768"/>
            <a:ext cx="4412581" cy="9824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FB7873-A74D-469A-8B5B-AEB98433B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718" y="2029400"/>
            <a:ext cx="5391189" cy="41910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9696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2B30C7-F506-4DE4-8734-0E05DDD5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C923-4808-4DED-A3D9-F548989337B4}" type="datetime1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D94DD4-0BEE-4F80-9879-95F31684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实习</a:t>
            </a:r>
            <a:r>
              <a:rPr lang="en-US" altLang="zh-CN"/>
              <a:t>7-</a:t>
            </a:r>
            <a:r>
              <a:rPr lang="zh-CN" altLang="en-US"/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5D53C1-FF4B-4ABB-8FF0-126B36A1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881F-A8E4-48BE-A62C-FDC54C31033E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878062C5-222F-4D9D-A987-781BC0CD8B6F}"/>
              </a:ext>
            </a:extLst>
          </p:cNvPr>
          <p:cNvSpPr txBox="1">
            <a:spLocks/>
          </p:cNvSpPr>
          <p:nvPr/>
        </p:nvSpPr>
        <p:spPr>
          <a:xfrm>
            <a:off x="789648" y="6038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实现秩和检验</a:t>
            </a:r>
          </a:p>
        </p:txBody>
      </p:sp>
      <p:pic>
        <p:nvPicPr>
          <p:cNvPr id="6" name="图片 9">
            <a:extLst>
              <a:ext uri="{FF2B5EF4-FFF2-40B4-BE49-F238E27FC236}">
                <a16:creationId xmlns:a16="http://schemas.microsoft.com/office/drawing/2014/main" id="{7519A486-134A-4F1E-A17F-33D7D58770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82" y="740146"/>
            <a:ext cx="1578410" cy="36512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442DA92-2C7E-4F00-A778-FA2C6AA632BE}"/>
              </a:ext>
            </a:extLst>
          </p:cNvPr>
          <p:cNvSpPr txBox="1">
            <a:spLocks noChangeArrowheads="1"/>
          </p:cNvSpPr>
          <p:nvPr/>
        </p:nvSpPr>
        <p:spPr>
          <a:xfrm>
            <a:off x="2316781" y="1184550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随机区组设计多个样本比较的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Friedman M 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A9BF92-02E5-4937-B916-8CD5BE79E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743" y="1972943"/>
            <a:ext cx="1332500" cy="44053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6C83A9-2CA9-47B2-B53D-C33E8CAD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168" y="1966816"/>
            <a:ext cx="7167615" cy="6000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07DD49-EDB4-4934-9639-B800A91A9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907" y="2974611"/>
            <a:ext cx="7881088" cy="15478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3503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A6273B6-7743-4624-8CDA-9C7AFC92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不同软件实现秩和检验的特点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477B336-FBCA-DDCA-9158-7F47778CB4DD}"/>
              </a:ext>
            </a:extLst>
          </p:cNvPr>
          <p:cNvSpPr txBox="1">
            <a:spLocks/>
          </p:cNvSpPr>
          <p:nvPr/>
        </p:nvSpPr>
        <p:spPr>
          <a:xfrm>
            <a:off x="1845468" y="2060654"/>
            <a:ext cx="9210041" cy="410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R: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不会输出秩和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、多重比较可实现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SAS: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会输出秩和、多重比较实现相对麻烦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SPSS: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会输出秩和、多重比较易实现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STATA: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会输出秩和、多重比较可实现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7B8B8B-C3E5-4E0F-8347-934A4E0CE3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EDC458-161C-4157-B7B8-2898DD009CF9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45E383-CD67-40D0-968F-255438ACC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9516054-0B3B-41F8-8FD6-5D26F42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406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A6273B6-7743-4624-8CDA-9C7AFC92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9F4A0FF-BC86-49C6-B8EC-97EA46C87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05" y="14394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名健康男子服用肠溶醋酸棉酚片前后的精液检查结果，服用时间为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1~3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个月，问服药后精液中的精子浓度有无下降？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A68FFD-7D0B-414D-87F8-8FF87A97D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936501-6BA0-4288-A52B-5640A5CA7EB8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736AB-BEC2-4419-B839-852DB19DA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3462DBE-2E9F-4173-97A7-6C933354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FF9A948-BFFE-DEB3-8F80-0C8BF2A0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094" y="3842480"/>
            <a:ext cx="9059812" cy="209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82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A6273B6-7743-4624-8CDA-9C7AFC92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9F4A0FF-BC86-49C6-B8EC-97EA46C87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05" y="14394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为研究某新药治疗贫血患者的疗效，将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名贫血患者随机分为两组，一组用新药治疗，一组用常规药治疗，测得血红蛋白增量如下表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，问两种药物疗效有无差别？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请用参数检验和非参数检验的方法分别对此题进行分析，比较两种方法的结果是否一致。若不同，请讨论原因。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A68FFD-7D0B-414D-87F8-8FF87A97D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936501-6BA0-4288-A52B-5640A5CA7EB8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736AB-BEC2-4419-B839-852DB19DA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3462DBE-2E9F-4173-97A7-6C933354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5D25BB-0AFC-E3ED-5D9C-43A730C1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46" y="4406615"/>
            <a:ext cx="8739312" cy="20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04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A6273B6-7743-4624-8CDA-9C7AFC92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9F4A0FF-BC86-49C6-B8EC-97EA46C87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05" y="14394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某研究者欲比较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两种菌对小鼠巨噬细胞吞噬功能的激活作用，将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59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只小鼠随机分成三组，其中一组为生理盐水对照组，用常规巨噬细胞功能的监测方法，获得三组吞噬率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(%)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结果见表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，试判断三组吞噬率有无差异？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A68FFD-7D0B-414D-87F8-8FF87A97D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936501-6BA0-4288-A52B-5640A5CA7EB8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736AB-BEC2-4419-B839-852DB19DA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3462DBE-2E9F-4173-97A7-6C933354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738211-2169-69CC-EB94-5929FAB1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17" y="4137517"/>
            <a:ext cx="8751722" cy="235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3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A6273B6-7743-4624-8CDA-9C7AFC92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9F4A0FF-BC86-49C6-B8EC-97EA46C87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05" y="1269124"/>
            <a:ext cx="10515600" cy="4521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题目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按照性别相同、体重相近原则将蟾蜍配成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个区组，每个区组包括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只蟾蜍，随机将其分配到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个处理组中：对照组和实验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1~3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组，分别在蟾蜍上颚黏膜滴加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0.5ml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不同溶液并保持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30min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种溶液分别为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PBS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脂质体和脂质体。观察记录离体上颚黏膜纤毛运动持续的时间（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），结果见下表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。试问，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种溶液对纤毛运动时长的影响有无不同？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A68FFD-7D0B-414D-87F8-8FF87A97D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936501-6BA0-4288-A52B-5640A5CA7EB8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736AB-BEC2-4419-B839-852DB19DA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3462DBE-2E9F-4173-97A7-6C933354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8E21A3-4A24-49D1-4156-C8BABEDF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36" y="3708527"/>
            <a:ext cx="5277612" cy="30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28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A6273B6-7743-4624-8CDA-9C7AFC92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作业要求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9F4A0FF-BC86-49C6-B8EC-97EA46C87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340" y="1770486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请说明题中资料及设计类型，及所选取的方法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请按流程进行完整的假设检验，注意书写规范，如统计量斜体、下标等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可自由选择一种或结合使用多种软件，附上相关代码或必要步骤的截图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请勿仅粘贴软件结果图，需整理并报告结果，如秩次表、秩和、统计量、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值等，给出统计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专业结论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请装订好作业，写上姓名及学号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A68FFD-7D0B-414D-87F8-8FF87A97D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936501-6BA0-4288-A52B-5640A5CA7EB8}" type="datetime1">
              <a:rPr lang="zh-CN" altLang="en-US" smtClean="0"/>
              <a:t>2022/11/12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736AB-BEC2-4419-B839-852DB19DA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altLang="zh-CN"/>
              <a:t>7-</a:t>
            </a:r>
            <a:r>
              <a:rPr lang="zh-CN" altLang="en-US"/>
              <a:t>秩和检验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3462DBE-2E9F-4173-97A7-6C933354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08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8308C91-9F63-400E-B9A5-863A349451F4}"/>
              </a:ext>
            </a:extLst>
          </p:cNvPr>
          <p:cNvSpPr/>
          <p:nvPr/>
        </p:nvSpPr>
        <p:spPr>
          <a:xfrm>
            <a:off x="2332026" y="2641871"/>
            <a:ext cx="268214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谢 谢！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F2B9AD-669A-4730-A63D-8B857054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451" y="136525"/>
            <a:ext cx="4737003" cy="7803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9FFC5A-D1B8-4380-BD37-401F200F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7" y="136525"/>
            <a:ext cx="634039" cy="6340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14F228-C46C-4A1B-9541-5F72739FCE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14550"/>
            <a:ext cx="3941064" cy="2628900"/>
          </a:xfrm>
          <a:prstGeom prst="rect">
            <a:avLst/>
          </a:prstGeom>
        </p:spPr>
      </p:pic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62503DBC-B287-464C-A29A-FF31F74F3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90D8B-9589-4E0B-AD3F-CB4260B8626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2022/11/12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1C09E99A-4FEE-4733-9DFE-7DDE58CBF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秩和检验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EC480D-CB00-46B1-9FB9-80C41466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17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08098BB-0880-4984-B2BB-69E612F7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二、常见设计类型资料的秩和检验方法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CD21642-A60C-468D-A063-6C632918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配对设计资料的比较：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Wilcoxon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符号秩和检验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两组独立样本的比较：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Wilcoxon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秩和检验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多组独立样本的比较：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Kruskal-Wallis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检验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随机区组设计资料的比较：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Friedman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检验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多重比较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191A62-1DEC-41ED-863A-3AE8283B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8455-A9BC-4C7B-AA47-E0A2537C590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BF7258-EECF-421D-B26A-3866393E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秩和检验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332193-7231-489F-A0AD-3F25CA9C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56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DDDD36-3C33-40C3-8E2C-AD520DBA0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36EC14-FC92-4304-A02B-F90C3348F2D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8BEC1B-FD4A-4B11-8C44-DC0FF17E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AAC130-B3E7-464E-97E5-81A8CDEA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2AD49E-8133-4FF0-8319-6B767882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32" y="126693"/>
            <a:ext cx="11505401" cy="653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4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0235C1-DA7B-4D8F-9094-9D0B77A9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5D7EA4-428D-4E18-934D-F4B8861B7C5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25A945-A288-4055-9409-4294D47E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秩和检验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41206-75FC-4BDF-B92A-E260092B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896D94-1581-4663-A3DF-E61501BE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298460"/>
            <a:ext cx="10837333" cy="63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684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6797</TotalTime>
  <Words>3457</Words>
  <Application>Microsoft Office PowerPoint</Application>
  <PresentationFormat>宽屏</PresentationFormat>
  <Paragraphs>565</Paragraphs>
  <Slides>68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80" baseType="lpstr">
      <vt:lpstr>-apple-system</vt:lpstr>
      <vt:lpstr>PingFang SC</vt:lpstr>
      <vt:lpstr>等线</vt:lpstr>
      <vt:lpstr>等线 Light</vt:lpstr>
      <vt:lpstr>华文琥珀</vt:lpstr>
      <vt:lpstr>微软雅黑</vt:lpstr>
      <vt:lpstr>Arial</vt:lpstr>
      <vt:lpstr>Cambria Math</vt:lpstr>
      <vt:lpstr>Times New Roman</vt:lpstr>
      <vt:lpstr>Wingdings</vt:lpstr>
      <vt:lpstr>1_Office 主题​​</vt:lpstr>
      <vt:lpstr>2_Office 主题​​</vt:lpstr>
      <vt:lpstr>实习7</vt:lpstr>
      <vt:lpstr>主要内容</vt:lpstr>
      <vt:lpstr>秩和检验方法</vt:lpstr>
      <vt:lpstr>一、参数检验与非参数检验方法</vt:lpstr>
      <vt:lpstr>一、参数检验与非参数检验方法</vt:lpstr>
      <vt:lpstr>PowerPoint 演示文稿</vt:lpstr>
      <vt:lpstr>二、常见设计类型资料的秩和检验方法</vt:lpstr>
      <vt:lpstr>PowerPoint 演示文稿</vt:lpstr>
      <vt:lpstr>PowerPoint 演示文稿</vt:lpstr>
      <vt:lpstr>PowerPoint 演示文稿</vt:lpstr>
      <vt:lpstr>随机区组设计资料的秩和检验</vt:lpstr>
      <vt:lpstr>持平（tie）时的处理</vt:lpstr>
      <vt:lpstr>持平（tie）时的处理</vt:lpstr>
      <vt:lpstr>案例讨论与课堂练习</vt:lpstr>
      <vt:lpstr>案例1</vt:lpstr>
      <vt:lpstr>案例2</vt:lpstr>
      <vt:lpstr>PowerPoint 演示文稿</vt:lpstr>
      <vt:lpstr>案例3</vt:lpstr>
      <vt:lpstr>PowerPoint 演示文稿</vt:lpstr>
      <vt:lpstr>课堂练习</vt:lpstr>
      <vt:lpstr>秩和检验的统计软件实现</vt:lpstr>
      <vt:lpstr>PowerPoint 演示文稿</vt:lpstr>
      <vt:lpstr>PowerPoint 演示文稿</vt:lpstr>
      <vt:lpstr>配对样本比较的Wilcoxon符号秩和检验</vt:lpstr>
      <vt:lpstr>配对样本比较的Wilcoxon符号秩和检验</vt:lpstr>
      <vt:lpstr>PowerPoint 演示文稿</vt:lpstr>
      <vt:lpstr>两个独立样本比较的Wilcoxon秩和检验</vt:lpstr>
      <vt:lpstr>多个独立样本比较的Kruskal-Wallis H 检验</vt:lpstr>
      <vt:lpstr>多个独立样本比较的Kruskal-Wallis H 检验</vt:lpstr>
      <vt:lpstr>多个独立样本比较的Kruskal-Wallis H 检验-多重比较</vt:lpstr>
      <vt:lpstr>多个独立样本比较的Kruskal-Wallis H 检验-多重比较</vt:lpstr>
      <vt:lpstr>多个独立样本比较的Kruskal-Wallis H 检验- Bonferroni多重比较法 ：pairwise.wilcox.test()</vt:lpstr>
      <vt:lpstr>多个独立样本比较的Kruskal-Wallis H 检验- Nemenyi多重比较法：PMCMRplus::kwAllPairsNemenyiTest()</vt:lpstr>
      <vt:lpstr>多个独立样本比较的Kruskal-Wallis H 检验- Dunnett’s t多重比较法：PMCMRplus::kwAllPairsDunnTest()</vt:lpstr>
      <vt:lpstr>多个独立样本比较的Kruskal-Wallis H 检验- Tukey多重比较法：PMCMRplus::kwAllPairsConoverTest()</vt:lpstr>
      <vt:lpstr>随机区组设计多个样本比较的Friedman M 检验</vt:lpstr>
      <vt:lpstr>随机区组设计多个样本比较的Friedman M 检验</vt:lpstr>
      <vt:lpstr>随机区组设计多个样本比较的Friedman M 检验</vt:lpstr>
      <vt:lpstr>随机区组设计多个样本比较的Friedman M 检验-Nemenyi多重比较法</vt:lpstr>
      <vt:lpstr>PowerPoint 演示文稿</vt:lpstr>
      <vt:lpstr>PowerPoint 演示文稿</vt:lpstr>
      <vt:lpstr>PowerPoint 演示文稿</vt:lpstr>
      <vt:lpstr>两个独立样本比较的Wilcoxon秩和检验</vt:lpstr>
      <vt:lpstr>PowerPoint 演示文稿</vt:lpstr>
      <vt:lpstr>PowerPoint 演示文稿</vt:lpstr>
      <vt:lpstr>PowerPoint 演示文稿</vt:lpstr>
      <vt:lpstr>随机区组设计多个样本比较的Friedman M 检验</vt:lpstr>
      <vt:lpstr>随机区组设计多个样本比较的Friedman M 检验- 多重比较</vt:lpstr>
      <vt:lpstr>随机区组设计多个样本比较的Friedman M 检验- 多重比较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不同软件实现秩和检验的特点</vt:lpstr>
      <vt:lpstr>课后作业</vt:lpstr>
      <vt:lpstr>课后作业</vt:lpstr>
      <vt:lpstr>课后作业</vt:lpstr>
      <vt:lpstr>课后作业</vt:lpstr>
      <vt:lpstr>作业要求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实习1</dc:title>
  <dc:creator>haoyt</dc:creator>
  <cp:lastModifiedBy>胡 伟华</cp:lastModifiedBy>
  <cp:revision>798</cp:revision>
  <dcterms:created xsi:type="dcterms:W3CDTF">2022-06-28T02:06:12Z</dcterms:created>
  <dcterms:modified xsi:type="dcterms:W3CDTF">2022-11-12T13:52:03Z</dcterms:modified>
</cp:coreProperties>
</file>